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6" r:id="rId4"/>
    <p:sldMasterId id="2147483680" r:id="rId5"/>
  </p:sldMasterIdLst>
  <p:notesMasterIdLst>
    <p:notesMasterId r:id="rId30"/>
  </p:notesMasterIdLst>
  <p:handoutMasterIdLst>
    <p:handoutMasterId r:id="rId31"/>
  </p:handoutMasterIdLst>
  <p:sldIdLst>
    <p:sldId id="344" r:id="rId6"/>
    <p:sldId id="341" r:id="rId7"/>
    <p:sldId id="346" r:id="rId8"/>
    <p:sldId id="376" r:id="rId9"/>
    <p:sldId id="360" r:id="rId10"/>
    <p:sldId id="359" r:id="rId11"/>
    <p:sldId id="361" r:id="rId12"/>
    <p:sldId id="364" r:id="rId13"/>
    <p:sldId id="365" r:id="rId14"/>
    <p:sldId id="366" r:id="rId15"/>
    <p:sldId id="374" r:id="rId16"/>
    <p:sldId id="367" r:id="rId17"/>
    <p:sldId id="369" r:id="rId18"/>
    <p:sldId id="370" r:id="rId19"/>
    <p:sldId id="373" r:id="rId20"/>
    <p:sldId id="350" r:id="rId21"/>
    <p:sldId id="356" r:id="rId22"/>
    <p:sldId id="352" r:id="rId23"/>
    <p:sldId id="357" r:id="rId24"/>
    <p:sldId id="358" r:id="rId25"/>
    <p:sldId id="354" r:id="rId26"/>
    <p:sldId id="362" r:id="rId27"/>
    <p:sldId id="345" r:id="rId28"/>
    <p:sldId id="375" r:id="rId29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682">
          <p15:clr>
            <a:srgbClr val="A4A3A4"/>
          </p15:clr>
        </p15:guide>
        <p15:guide id="3" orient="horz" pos="903">
          <p15:clr>
            <a:srgbClr val="A4A3A4"/>
          </p15:clr>
        </p15:guide>
        <p15:guide id="4" orient="horz" pos="3858">
          <p15:clr>
            <a:srgbClr val="A4A3A4"/>
          </p15:clr>
        </p15:guide>
        <p15:guide id="5" orient="horz" pos="127">
          <p15:clr>
            <a:srgbClr val="A4A3A4"/>
          </p15:clr>
        </p15:guide>
        <p15:guide id="6" orient="horz" pos="4319">
          <p15:clr>
            <a:srgbClr val="A4A3A4"/>
          </p15:clr>
        </p15:guide>
        <p15:guide id="7" orient="horz" pos="4111">
          <p15:clr>
            <a:srgbClr val="A4A3A4"/>
          </p15:clr>
        </p15:guide>
        <p15:guide id="8" pos="2886">
          <p15:clr>
            <a:srgbClr val="A4A3A4"/>
          </p15:clr>
        </p15:guide>
        <p15:guide id="9" pos="286">
          <p15:clr>
            <a:srgbClr val="A4A3A4"/>
          </p15:clr>
        </p15:guide>
        <p15:guide id="10" pos="5473">
          <p15:clr>
            <a:srgbClr val="A4A3A4"/>
          </p15:clr>
        </p15:guide>
        <p15:guide id="11" pos="2937">
          <p15:clr>
            <a:srgbClr val="A4A3A4"/>
          </p15:clr>
        </p15:guide>
        <p15:guide id="12" pos="28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90"/>
    <a:srgbClr val="FFD200"/>
    <a:srgbClr val="FFEC33"/>
    <a:srgbClr val="FFFFFF"/>
    <a:srgbClr val="404040"/>
    <a:srgbClr val="FFE600"/>
    <a:srgbClr val="000000"/>
    <a:srgbClr val="FF00FF"/>
    <a:srgbClr val="FF0066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CA6021-C286-4EB3-BDEC-0A51087723F8}" v="23" dt="2022-04-25T05:37:54.2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2" autoAdjust="0"/>
    <p:restoredTop sz="88394" autoAdjust="0"/>
  </p:normalViewPr>
  <p:slideViewPr>
    <p:cSldViewPr snapToGrid="0" snapToObjects="1" showGuides="1">
      <p:cViewPr varScale="1">
        <p:scale>
          <a:sx n="67" d="100"/>
          <a:sy n="67" d="100"/>
        </p:scale>
        <p:origin x="1204" y="44"/>
      </p:cViewPr>
      <p:guideLst>
        <p:guide orient="horz" pos="2160"/>
        <p:guide orient="horz" pos="682"/>
        <p:guide orient="horz" pos="903"/>
        <p:guide orient="horz" pos="3858"/>
        <p:guide orient="horz" pos="127"/>
        <p:guide orient="horz" pos="4319"/>
        <p:guide orient="horz" pos="4111"/>
        <p:guide pos="2886"/>
        <p:guide pos="286"/>
        <p:guide pos="5473"/>
        <p:guide pos="2937"/>
        <p:guide pos="284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>
        <p:scale>
          <a:sx n="200" d="100"/>
          <a:sy n="200" d="100"/>
        </p:scale>
        <p:origin x="612" y="274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GB" dirty="0">
              <a:latin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5A85089-C692-4DEA-AC49-04CF34D4FE14}" type="datetimeFigureOut">
              <a:rPr lang="en-GB" smtClean="0">
                <a:latin typeface="Arial" pitchFamily="34" charset="0"/>
              </a:rPr>
              <a:pPr/>
              <a:t>09/03/2023</a:t>
            </a:fld>
            <a:endParaRPr lang="en-GB" dirty="0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GB" dirty="0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3A5C721-4BB5-4DB6-AD65-4BA2A62B05B6}" type="slidenum">
              <a:rPr lang="en-GB" smtClean="0">
                <a:latin typeface="Arial" pitchFamily="34" charset="0"/>
              </a:rPr>
              <a:pPr/>
              <a:t>‹#›</a:t>
            </a:fld>
            <a:endParaRPr lang="en-GB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632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>
                <a:latin typeface="Arial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>
                <a:latin typeface="Arial" pitchFamily="34" charset="0"/>
              </a:defRPr>
            </a:lvl1pPr>
          </a:lstStyle>
          <a:p>
            <a:fld id="{8045EBA9-A28D-4849-BFEA-AA04F6A21B63}" type="datetimeFigureOut">
              <a:rPr lang="en-GB" smtClean="0"/>
              <a:pPr/>
              <a:t>09/03/2023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>
                <a:latin typeface="Arial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>
                <a:latin typeface="Arial" pitchFamily="34" charset="0"/>
              </a:defRPr>
            </a:lvl1pPr>
          </a:lstStyle>
          <a:p>
            <a:fld id="{5B43D19E-BFDB-4C92-8EDD-32EDDA8F41D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6270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8355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4307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3D19E-BFDB-4C92-8EDD-32EDDA8F41DF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9860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wmf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392" y="5340096"/>
            <a:ext cx="987552" cy="1156968"/>
          </a:xfrm>
          <a:prstGeom prst="rect">
            <a:avLst/>
          </a:prstGeom>
        </p:spPr>
      </p:pic>
      <p:sp>
        <p:nvSpPr>
          <p:cNvPr id="10" name="Rectangle 1"/>
          <p:cNvSpPr>
            <a:spLocks noChangeAspect="1"/>
          </p:cNvSpPr>
          <p:nvPr userDrawn="1"/>
        </p:nvSpPr>
        <p:spPr>
          <a:xfrm>
            <a:off x="1932781" y="777240"/>
            <a:ext cx="6755607" cy="3400425"/>
          </a:xfrm>
          <a:custGeom>
            <a:avLst/>
            <a:gdLst>
              <a:gd name="connsiteX0" fmla="*/ 0 w 6753225"/>
              <a:gd name="connsiteY0" fmla="*/ 0 h 3400425"/>
              <a:gd name="connsiteX1" fmla="*/ 6753225 w 6753225"/>
              <a:gd name="connsiteY1" fmla="*/ 0 h 3400425"/>
              <a:gd name="connsiteX2" fmla="*/ 6753225 w 6753225"/>
              <a:gd name="connsiteY2" fmla="*/ 3400425 h 3400425"/>
              <a:gd name="connsiteX3" fmla="*/ 0 w 6753225"/>
              <a:gd name="connsiteY3" fmla="*/ 3400425 h 3400425"/>
              <a:gd name="connsiteX4" fmla="*/ 0 w 6753225"/>
              <a:gd name="connsiteY4" fmla="*/ 0 h 3400425"/>
              <a:gd name="connsiteX0" fmla="*/ 0 w 6755607"/>
              <a:gd name="connsiteY0" fmla="*/ 1197768 h 3400425"/>
              <a:gd name="connsiteX1" fmla="*/ 6755607 w 6755607"/>
              <a:gd name="connsiteY1" fmla="*/ 0 h 3400425"/>
              <a:gd name="connsiteX2" fmla="*/ 6755607 w 6755607"/>
              <a:gd name="connsiteY2" fmla="*/ 3400425 h 3400425"/>
              <a:gd name="connsiteX3" fmla="*/ 2382 w 6755607"/>
              <a:gd name="connsiteY3" fmla="*/ 3400425 h 3400425"/>
              <a:gd name="connsiteX4" fmla="*/ 0 w 6755607"/>
              <a:gd name="connsiteY4" fmla="*/ 1197768 h 340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5607" h="3400425">
                <a:moveTo>
                  <a:pt x="0" y="1197768"/>
                </a:moveTo>
                <a:lnTo>
                  <a:pt x="6755607" y="0"/>
                </a:lnTo>
                <a:lnTo>
                  <a:pt x="6755607" y="3400425"/>
                </a:lnTo>
                <a:lnTo>
                  <a:pt x="2382" y="3400425"/>
                </a:lnTo>
                <a:lnTo>
                  <a:pt x="0" y="1197768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2212847" y="2240280"/>
            <a:ext cx="6217920" cy="860400"/>
          </a:xfrm>
        </p:spPr>
        <p:txBody>
          <a:bodyPr/>
          <a:lstStyle>
            <a:lvl1pPr>
              <a:defRPr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2212848" y="3220754"/>
            <a:ext cx="6217920" cy="645742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7" name="Freeform 5"/>
          <p:cNvSpPr>
            <a:spLocks/>
          </p:cNvSpPr>
          <p:nvPr userDrawn="1"/>
        </p:nvSpPr>
        <p:spPr bwMode="gray">
          <a:xfrm>
            <a:off x="457200" y="1042416"/>
            <a:ext cx="8229600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940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101" name="Freeform 5"/>
          <p:cNvSpPr>
            <a:spLocks/>
          </p:cNvSpPr>
          <p:nvPr userDrawn="1"/>
        </p:nvSpPr>
        <p:spPr bwMode="gray">
          <a:xfrm>
            <a:off x="457200" y="1042416"/>
            <a:ext cx="8229600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647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101" name="Freeform 5"/>
          <p:cNvSpPr>
            <a:spLocks/>
          </p:cNvSpPr>
          <p:nvPr userDrawn="1"/>
        </p:nvSpPr>
        <p:spPr bwMode="gray">
          <a:xfrm>
            <a:off x="457200" y="1040400"/>
            <a:ext cx="8229600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6478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1"/>
          <p:cNvSpPr>
            <a:spLocks noChangeShapeType="1"/>
          </p:cNvSpPr>
          <p:nvPr userDrawn="1"/>
        </p:nvSpPr>
        <p:spPr bwMode="auto">
          <a:xfrm>
            <a:off x="455613" y="6243638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6808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5612" y="719139"/>
            <a:ext cx="3506400" cy="5210062"/>
          </a:xfrm>
          <a:prstGeom prst="rect">
            <a:avLst/>
          </a:prstGeo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00077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7189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145">
            <a:extLst>
              <a:ext uri="{FF2B5EF4-FFF2-40B4-BE49-F238E27FC236}">
                <a16:creationId xmlns:a16="http://schemas.microsoft.com/office/drawing/2014/main" id="{7FDAC7B4-6A01-49C4-9730-BF8572B139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02" b="5936"/>
          <a:stretch/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BCCB2E-3515-42EB-B2C6-FB7D701D1793}"/>
              </a:ext>
            </a:extLst>
          </p:cNvPr>
          <p:cNvSpPr/>
          <p:nvPr userDrawn="1"/>
        </p:nvSpPr>
        <p:spPr>
          <a:xfrm>
            <a:off x="0" y="5340096"/>
            <a:ext cx="9144000" cy="151790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61000">
                <a:schemeClr val="bg2">
                  <a:alpha val="34000"/>
                </a:schemeClr>
              </a:gs>
              <a:gs pos="100000">
                <a:schemeClr val="bg2"/>
              </a:gs>
            </a:gsLst>
            <a:lin ang="54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IN" sz="1200" dirty="0">
              <a:solidFill>
                <a:schemeClr val="tx1"/>
              </a:solidFill>
            </a:endParaRP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9C231702-C029-4BB5-90D1-8311DD931D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361" y="5340096"/>
            <a:ext cx="987552" cy="1156968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6451607B-CAB5-4136-AB12-1BF3A1C4485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"/>
            <a:ext cx="4654295" cy="3930900"/>
          </a:xfrm>
          <a:prstGeom prst="rect">
            <a:avLst/>
          </a:prstGeom>
        </p:spPr>
      </p:pic>
      <p:sp>
        <p:nvSpPr>
          <p:cNvPr id="74" name="Title 1">
            <a:extLst>
              <a:ext uri="{FF2B5EF4-FFF2-40B4-BE49-F238E27FC236}">
                <a16:creationId xmlns:a16="http://schemas.microsoft.com/office/drawing/2014/main" id="{01B1427F-F1DB-442D-870C-2543A78EC3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6968" y="1799130"/>
            <a:ext cx="3792036" cy="860400"/>
          </a:xfrm>
          <a:prstGeom prst="rect">
            <a:avLst/>
          </a:prstGeom>
        </p:spPr>
        <p:txBody>
          <a:bodyPr/>
          <a:lstStyle>
            <a:lvl1pPr>
              <a:defRPr sz="3000" b="0">
                <a:solidFill>
                  <a:srgbClr val="FFFFFF"/>
                </a:solidFill>
                <a:latin typeface="EYInterstate Light" panose="02000506000000020004" pitchFamily="2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5" name="Subtitle 2">
            <a:extLst>
              <a:ext uri="{FF2B5EF4-FFF2-40B4-BE49-F238E27FC236}">
                <a16:creationId xmlns:a16="http://schemas.microsoft.com/office/drawing/2014/main" id="{97E0F9BC-39E2-4ADF-93B9-7358577711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6968" y="2911080"/>
            <a:ext cx="3792036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>
                <a:solidFill>
                  <a:srgbClr val="FFFFFF"/>
                </a:solidFill>
                <a:latin typeface="EYInterstate" panose="02000503020000020004" pitchFamily="2" charset="0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727C5A3D-F97A-4F85-9F88-240C2439860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914517"/>
            <a:ext cx="3780000" cy="61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592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361" y="5340096"/>
            <a:ext cx="987552" cy="1156968"/>
          </a:xfrm>
          <a:prstGeom prst="rect">
            <a:avLst/>
          </a:prstGeom>
        </p:spPr>
      </p:pic>
      <p:sp>
        <p:nvSpPr>
          <p:cNvPr id="16" name="Rectangle 1"/>
          <p:cNvSpPr>
            <a:spLocks noChangeAspect="1"/>
          </p:cNvSpPr>
          <p:nvPr userDrawn="1"/>
        </p:nvSpPr>
        <p:spPr>
          <a:xfrm>
            <a:off x="1932781" y="777240"/>
            <a:ext cx="6755607" cy="3400425"/>
          </a:xfrm>
          <a:custGeom>
            <a:avLst/>
            <a:gdLst>
              <a:gd name="connsiteX0" fmla="*/ 0 w 6753225"/>
              <a:gd name="connsiteY0" fmla="*/ 0 h 3400425"/>
              <a:gd name="connsiteX1" fmla="*/ 6753225 w 6753225"/>
              <a:gd name="connsiteY1" fmla="*/ 0 h 3400425"/>
              <a:gd name="connsiteX2" fmla="*/ 6753225 w 6753225"/>
              <a:gd name="connsiteY2" fmla="*/ 3400425 h 3400425"/>
              <a:gd name="connsiteX3" fmla="*/ 0 w 6753225"/>
              <a:gd name="connsiteY3" fmla="*/ 3400425 h 3400425"/>
              <a:gd name="connsiteX4" fmla="*/ 0 w 6753225"/>
              <a:gd name="connsiteY4" fmla="*/ 0 h 3400425"/>
              <a:gd name="connsiteX0" fmla="*/ 0 w 6755607"/>
              <a:gd name="connsiteY0" fmla="*/ 1197768 h 3400425"/>
              <a:gd name="connsiteX1" fmla="*/ 6755607 w 6755607"/>
              <a:gd name="connsiteY1" fmla="*/ 0 h 3400425"/>
              <a:gd name="connsiteX2" fmla="*/ 6755607 w 6755607"/>
              <a:gd name="connsiteY2" fmla="*/ 3400425 h 3400425"/>
              <a:gd name="connsiteX3" fmla="*/ 2382 w 6755607"/>
              <a:gd name="connsiteY3" fmla="*/ 3400425 h 3400425"/>
              <a:gd name="connsiteX4" fmla="*/ 0 w 6755607"/>
              <a:gd name="connsiteY4" fmla="*/ 1197768 h 340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5607" h="3400425">
                <a:moveTo>
                  <a:pt x="0" y="1197768"/>
                </a:moveTo>
                <a:lnTo>
                  <a:pt x="6755607" y="0"/>
                </a:lnTo>
                <a:lnTo>
                  <a:pt x="6755607" y="3400425"/>
                </a:lnTo>
                <a:lnTo>
                  <a:pt x="2382" y="3400425"/>
                </a:lnTo>
                <a:lnTo>
                  <a:pt x="0" y="1197768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2212847" y="2240280"/>
            <a:ext cx="6217920" cy="860400"/>
          </a:xfrm>
        </p:spPr>
        <p:txBody>
          <a:bodyPr/>
          <a:lstStyle>
            <a:lvl1pPr>
              <a:defRPr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/>
          </p:nvPr>
        </p:nvSpPr>
        <p:spPr>
          <a:xfrm>
            <a:off x="2212848" y="3220754"/>
            <a:ext cx="6217920" cy="645742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0" indent="0" algn="l">
              <a:buNone/>
              <a:defRPr sz="1600">
                <a:solidFill>
                  <a:srgbClr val="404040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1"/>
            <a:r>
              <a:rPr lang="en-US" dirty="0"/>
              <a:t>Click to edit Master subtitle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361" y="5340096"/>
            <a:ext cx="987552" cy="1156968"/>
          </a:xfrm>
          <a:prstGeom prst="rect">
            <a:avLst/>
          </a:prstGeom>
        </p:spPr>
      </p:pic>
      <p:sp>
        <p:nvSpPr>
          <p:cNvPr id="7" name="Freeform 5"/>
          <p:cNvSpPr>
            <a:spLocks noChangeAspect="1"/>
          </p:cNvSpPr>
          <p:nvPr userDrawn="1"/>
        </p:nvSpPr>
        <p:spPr bwMode="gray">
          <a:xfrm rot="10800000">
            <a:off x="3277045" y="457200"/>
            <a:ext cx="5413248" cy="4570413"/>
          </a:xfrm>
          <a:custGeom>
            <a:avLst/>
            <a:gdLst>
              <a:gd name="connsiteX0" fmla="*/ 0 w 10000"/>
              <a:gd name="connsiteY0" fmla="*/ 0 h 9745"/>
              <a:gd name="connsiteX1" fmla="*/ 921 w 10000"/>
              <a:gd name="connsiteY1" fmla="*/ 9745 h 9745"/>
              <a:gd name="connsiteX2" fmla="*/ 10000 w 10000"/>
              <a:gd name="connsiteY2" fmla="*/ 7201 h 9745"/>
              <a:gd name="connsiteX3" fmla="*/ 10000 w 10000"/>
              <a:gd name="connsiteY3" fmla="*/ 0 h 9745"/>
              <a:gd name="connsiteX4" fmla="*/ 0 w 10000"/>
              <a:gd name="connsiteY4" fmla="*/ 0 h 9745"/>
              <a:gd name="connsiteX0" fmla="*/ 0 w 9079"/>
              <a:gd name="connsiteY0" fmla="*/ 0 h 10000"/>
              <a:gd name="connsiteX1" fmla="*/ 0 w 9079"/>
              <a:gd name="connsiteY1" fmla="*/ 10000 h 10000"/>
              <a:gd name="connsiteX2" fmla="*/ 9079 w 9079"/>
              <a:gd name="connsiteY2" fmla="*/ 7389 h 10000"/>
              <a:gd name="connsiteX3" fmla="*/ 9079 w 9079"/>
              <a:gd name="connsiteY3" fmla="*/ 0 h 10000"/>
              <a:gd name="connsiteX4" fmla="*/ 0 w 9079"/>
              <a:gd name="connsiteY4" fmla="*/ 0 h 10000"/>
              <a:gd name="connsiteX0" fmla="*/ 5 w 10000"/>
              <a:gd name="connsiteY0" fmla="*/ 2555 h 10000"/>
              <a:gd name="connsiteX1" fmla="*/ 0 w 10000"/>
              <a:gd name="connsiteY1" fmla="*/ 10000 h 10000"/>
              <a:gd name="connsiteX2" fmla="*/ 10000 w 10000"/>
              <a:gd name="connsiteY2" fmla="*/ 7389 h 10000"/>
              <a:gd name="connsiteX3" fmla="*/ 10000 w 10000"/>
              <a:gd name="connsiteY3" fmla="*/ 0 h 10000"/>
              <a:gd name="connsiteX4" fmla="*/ 5 w 10000"/>
              <a:gd name="connsiteY4" fmla="*/ 2555 h 10000"/>
              <a:gd name="connsiteX0" fmla="*/ 5 w 10000"/>
              <a:gd name="connsiteY0" fmla="*/ 0 h 7445"/>
              <a:gd name="connsiteX1" fmla="*/ 0 w 10000"/>
              <a:gd name="connsiteY1" fmla="*/ 7445 h 7445"/>
              <a:gd name="connsiteX2" fmla="*/ 10000 w 10000"/>
              <a:gd name="connsiteY2" fmla="*/ 4834 h 7445"/>
              <a:gd name="connsiteX3" fmla="*/ 10000 w 10000"/>
              <a:gd name="connsiteY3" fmla="*/ 7 h 7445"/>
              <a:gd name="connsiteX4" fmla="*/ 5 w 10000"/>
              <a:gd name="connsiteY4" fmla="*/ 0 h 7445"/>
              <a:gd name="connsiteX0" fmla="*/ 5 w 10000"/>
              <a:gd name="connsiteY0" fmla="*/ 0 h 10000"/>
              <a:gd name="connsiteX1" fmla="*/ 0 w 10000"/>
              <a:gd name="connsiteY1" fmla="*/ 10000 h 10000"/>
              <a:gd name="connsiteX2" fmla="*/ 8453 w 10000"/>
              <a:gd name="connsiteY2" fmla="*/ 7036 h 10000"/>
              <a:gd name="connsiteX3" fmla="*/ 10000 w 10000"/>
              <a:gd name="connsiteY3" fmla="*/ 9 h 10000"/>
              <a:gd name="connsiteX4" fmla="*/ 5 w 10000"/>
              <a:gd name="connsiteY4" fmla="*/ 0 h 10000"/>
              <a:gd name="connsiteX0" fmla="*/ 5 w 8453"/>
              <a:gd name="connsiteY0" fmla="*/ 4143 h 14143"/>
              <a:gd name="connsiteX1" fmla="*/ 0 w 8453"/>
              <a:gd name="connsiteY1" fmla="*/ 14143 h 14143"/>
              <a:gd name="connsiteX2" fmla="*/ 8453 w 8453"/>
              <a:gd name="connsiteY2" fmla="*/ 11179 h 14143"/>
              <a:gd name="connsiteX3" fmla="*/ 8453 w 8453"/>
              <a:gd name="connsiteY3" fmla="*/ 0 h 14143"/>
              <a:gd name="connsiteX4" fmla="*/ 5 w 8453"/>
              <a:gd name="connsiteY4" fmla="*/ 4143 h 14143"/>
              <a:gd name="connsiteX0" fmla="*/ 6 w 10000"/>
              <a:gd name="connsiteY0" fmla="*/ 0 h 10007"/>
              <a:gd name="connsiteX1" fmla="*/ 0 w 10000"/>
              <a:gd name="connsiteY1" fmla="*/ 10007 h 10007"/>
              <a:gd name="connsiteX2" fmla="*/ 10000 w 10000"/>
              <a:gd name="connsiteY2" fmla="*/ 7911 h 10007"/>
              <a:gd name="connsiteX3" fmla="*/ 10000 w 10000"/>
              <a:gd name="connsiteY3" fmla="*/ 7 h 10007"/>
              <a:gd name="connsiteX4" fmla="*/ 6 w 10000"/>
              <a:gd name="connsiteY4" fmla="*/ 0 h 1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7">
                <a:moveTo>
                  <a:pt x="6" y="0"/>
                </a:moveTo>
                <a:cubicBezTo>
                  <a:pt x="4" y="2358"/>
                  <a:pt x="2" y="7650"/>
                  <a:pt x="0" y="10007"/>
                </a:cubicBezTo>
                <a:lnTo>
                  <a:pt x="10000" y="7911"/>
                </a:lnTo>
                <a:lnTo>
                  <a:pt x="10000" y="7"/>
                </a:lnTo>
                <a:lnTo>
                  <a:pt x="6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3557109" y="1677507"/>
            <a:ext cx="4937760" cy="860400"/>
          </a:xfrm>
        </p:spPr>
        <p:txBody>
          <a:bodyPr/>
          <a:lstStyle>
            <a:lvl1pPr>
              <a:defRPr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557109" y="2685128"/>
            <a:ext cx="4937760" cy="645742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16263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"/>
            <a:ext cx="5413375" cy="4572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361" y="5340096"/>
            <a:ext cx="987552" cy="115696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56" y="5879592"/>
            <a:ext cx="3780000" cy="61875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86968" y="1799130"/>
            <a:ext cx="4643060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86968" y="2769576"/>
            <a:ext cx="4643060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7294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32775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5598"/>
            <a:ext cx="8229600" cy="46989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Cover with beam (legac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-762" y="2405185"/>
            <a:ext cx="9144762" cy="3345197"/>
            <a:chOff x="-762" y="2405185"/>
            <a:chExt cx="9144762" cy="3345197"/>
          </a:xfrm>
        </p:grpSpPr>
        <p:sp>
          <p:nvSpPr>
            <p:cNvPr id="9" name="Freeform 8"/>
            <p:cNvSpPr>
              <a:spLocks/>
            </p:cNvSpPr>
            <p:nvPr userDrawn="1"/>
          </p:nvSpPr>
          <p:spPr bwMode="gray">
            <a:xfrm>
              <a:off x="2273498" y="2405185"/>
              <a:ext cx="6870502" cy="2495124"/>
            </a:xfrm>
            <a:custGeom>
              <a:avLst/>
              <a:gdLst/>
              <a:ahLst/>
              <a:cxnLst>
                <a:cxn ang="0">
                  <a:pos x="0" y="1852"/>
                </a:cxn>
                <a:cxn ang="0">
                  <a:pos x="5081" y="0"/>
                </a:cxn>
                <a:cxn ang="0">
                  <a:pos x="5081" y="968"/>
                </a:cxn>
                <a:cxn ang="0">
                  <a:pos x="0" y="1852"/>
                </a:cxn>
              </a:cxnLst>
              <a:rect l="0" t="0" r="r" b="b"/>
              <a:pathLst>
                <a:path w="5081" h="1852">
                  <a:moveTo>
                    <a:pt x="0" y="1852"/>
                  </a:moveTo>
                  <a:lnTo>
                    <a:pt x="5081" y="0"/>
                  </a:lnTo>
                  <a:lnTo>
                    <a:pt x="5081" y="968"/>
                  </a:lnTo>
                  <a:lnTo>
                    <a:pt x="0" y="1852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pic>
          <p:nvPicPr>
            <p:cNvPr id="11" name="Picture 4"/>
            <p:cNvPicPr>
              <a:picLocks noChangeAspect="1" noChangeArrowheads="1"/>
            </p:cNvPicPr>
            <p:nvPr userDrawn="1"/>
          </p:nvPicPr>
          <p:blipFill>
            <a:blip r:embed="rId2" cstate="print"/>
            <a:srcRect/>
            <a:stretch>
              <a:fillRect/>
            </a:stretch>
          </p:blipFill>
          <p:spPr bwMode="black">
            <a:xfrm>
              <a:off x="-762" y="4411632"/>
              <a:ext cx="2283067" cy="1338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7712" y="777600"/>
            <a:ext cx="5524328" cy="8604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7712" y="1753200"/>
            <a:ext cx="5524328" cy="9684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12" y="5751576"/>
            <a:ext cx="989153" cy="74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7780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5600"/>
            <a:ext cx="8229600" cy="4698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5598"/>
            <a:ext cx="8229600" cy="469897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1094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5598"/>
            <a:ext cx="8229600" cy="469897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 marL="356616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 marL="713232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 marL="1069848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 marL="1426464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9011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397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26464"/>
            <a:ext cx="4038600" cy="4691061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26464"/>
            <a:ext cx="4038600" cy="4691061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2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21113"/>
            <a:ext cx="4042800" cy="3994963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200" y="2121113"/>
            <a:ext cx="4042800" cy="3994963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1426464"/>
            <a:ext cx="40428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51200" y="1426464"/>
            <a:ext cx="40428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55614" y="1025525"/>
            <a:ext cx="8229600" cy="1643063"/>
          </a:xfr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5000" b="1">
                <a:solidFill>
                  <a:schemeClr val="bg2"/>
                </a:solidFill>
                <a:latin typeface="+mn-lt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30112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gray">
          <a:xfrm>
            <a:off x="457200" y="1042416"/>
            <a:ext cx="8229600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940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32775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5598"/>
            <a:ext cx="8229600" cy="46989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1518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gray">
          <a:xfrm>
            <a:off x="457200" y="1042416"/>
            <a:ext cx="8229600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6478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5" name="Freeform 5"/>
          <p:cNvSpPr>
            <a:spLocks/>
          </p:cNvSpPr>
          <p:nvPr userDrawn="1"/>
        </p:nvSpPr>
        <p:spPr bwMode="gray">
          <a:xfrm>
            <a:off x="457200" y="1040400"/>
            <a:ext cx="8229600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6478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1"/>
          <p:cNvSpPr>
            <a:spLocks noChangeShapeType="1"/>
          </p:cNvSpPr>
          <p:nvPr userDrawn="1"/>
        </p:nvSpPr>
        <p:spPr bwMode="auto">
          <a:xfrm>
            <a:off x="455613" y="6243638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6808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5612" y="719139"/>
            <a:ext cx="3506400" cy="5210062"/>
          </a:xfr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00077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718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32775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5598"/>
            <a:ext cx="8229600" cy="46989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 marL="356616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 marL="713232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 marL="1069848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 marL="1426464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454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32775" cy="860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32775" cy="8604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817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32775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26464"/>
            <a:ext cx="4038600" cy="4698111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>
              <a:defRPr sz="2400"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>
              <a:defRPr sz="2000"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>
              <a:defRPr sz="1800"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>
              <a:defRPr sz="1800"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26464"/>
            <a:ext cx="4038600" cy="4698111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>
              <a:defRPr sz="2400"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>
              <a:defRPr sz="2000"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>
              <a:defRPr sz="1800"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>
              <a:defRPr sz="1800"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2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32775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21113"/>
            <a:ext cx="4042800" cy="399496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4651200" y="2121113"/>
            <a:ext cx="4042800" cy="399496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1426464"/>
            <a:ext cx="4042800" cy="640800"/>
          </a:xfrm>
          <a:prstGeom prst="rect">
            <a:avLst/>
          </a:prstGeo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51200" y="1426464"/>
            <a:ext cx="4042800" cy="640800"/>
          </a:xfrm>
          <a:prstGeom prst="rect">
            <a:avLst/>
          </a:prstGeo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GB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55614" y="1024128"/>
            <a:ext cx="8229600" cy="164306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5000" b="1">
                <a:solidFill>
                  <a:schemeClr val="bg2"/>
                </a:solidFill>
                <a:latin typeface="+mn-lt"/>
                <a:cs typeface="Arial" pitchFamily="34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011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image" Target="../media/image8.wmf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32775" cy="860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25600"/>
            <a:ext cx="8229600" cy="46989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457200" y="6496184"/>
            <a:ext cx="722376" cy="20116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+mn-lt"/>
                <a:cs typeface="Arial" pitchFamily="34" charset="0"/>
              </a:rPr>
              <a:t>Page </a:t>
            </a:r>
            <a:fld id="{9AE4D82F-B047-469B-AC52-A46321747EAF}" type="slidenum">
              <a:rPr lang="en-GB" sz="1100" smtClean="0">
                <a:solidFill>
                  <a:schemeClr val="bg1"/>
                </a:solidFill>
                <a:latin typeface="+mn-lt"/>
                <a:cs typeface="Arial" pitchFamily="34" charset="0"/>
              </a:rPr>
              <a:pPr/>
              <a:t>‹#›</a:t>
            </a:fld>
            <a:endParaRPr lang="en-GB" sz="110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464" y="6327648"/>
            <a:ext cx="399919" cy="408838"/>
          </a:xfrm>
          <a:prstGeom prst="rect">
            <a:avLst/>
          </a:prstGeom>
        </p:spPr>
      </p:pic>
      <p:sp>
        <p:nvSpPr>
          <p:cNvPr id="11" name="Date Placeholder 12"/>
          <p:cNvSpPr txBox="1">
            <a:spLocks/>
          </p:cNvSpPr>
          <p:nvPr userDrawn="1"/>
        </p:nvSpPr>
        <p:spPr>
          <a:xfrm>
            <a:off x="1217792" y="6496184"/>
            <a:ext cx="1188720" cy="201168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defPPr>
              <a:defRPr lang="en-US"/>
            </a:defPPr>
            <a:lvl1pPr>
              <a:defRPr sz="1100">
                <a:solidFill>
                  <a:schemeClr val="bg1"/>
                </a:solidFill>
                <a:cs typeface="Arial" pitchFamily="34" charset="0"/>
              </a:defRPr>
            </a:lvl1pPr>
          </a:lstStyle>
          <a:p>
            <a:pPr lvl="0"/>
            <a:fld id="{F908784D-7D7C-4932-9E68-E2D40B5EE647}" type="datetime3">
              <a:rPr lang="en-US" smtClean="0"/>
              <a:t>9 March 2023</a:t>
            </a:fld>
            <a:endParaRPr lang="en-US" dirty="0"/>
          </a:p>
        </p:txBody>
      </p:sp>
      <p:sp>
        <p:nvSpPr>
          <p:cNvPr id="18" name="Footer Placeholder 13"/>
          <p:cNvSpPr txBox="1">
            <a:spLocks/>
          </p:cNvSpPr>
          <p:nvPr userDrawn="1"/>
        </p:nvSpPr>
        <p:spPr>
          <a:xfrm>
            <a:off x="2588400" y="6496184"/>
            <a:ext cx="3434400" cy="2011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>
              <a:defRPr sz="1100">
                <a:solidFill>
                  <a:schemeClr val="bg1"/>
                </a:solidFill>
                <a:cs typeface="Arial" pitchFamily="34" charset="0"/>
              </a:defRPr>
            </a:lvl1pPr>
          </a:lstStyle>
          <a:p>
            <a:pPr lvl="0"/>
            <a:r>
              <a:rPr lang="en-GB"/>
              <a:t>Presentation title</a:t>
            </a:r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748" r:id="rId3"/>
    <p:sldLayoutId id="2147483749" r:id="rId4"/>
    <p:sldLayoutId id="2147483669" r:id="rId5"/>
    <p:sldLayoutId id="2147483780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726" r:id="rId12"/>
    <p:sldLayoutId id="2147483677" r:id="rId13"/>
    <p:sldLayoutId id="2147483678" r:id="rId14"/>
    <p:sldLayoutId id="2147483679" r:id="rId15"/>
    <p:sldLayoutId id="2147483895" r:id="rId16"/>
  </p:sldLayoutIdLst>
  <p:hf sldNum="0"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Arial" pitchFamily="34" charset="0"/>
        </a:defRPr>
      </a:lvl1pPr>
    </p:titleStyle>
    <p:bodyStyle>
      <a:lvl1pPr marL="356616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400" kern="1200">
          <a:solidFill>
            <a:schemeClr val="bg1"/>
          </a:solidFill>
          <a:latin typeface="+mn-lt"/>
          <a:ea typeface="+mn-ea"/>
          <a:cs typeface="Arial" pitchFamily="34" charset="0"/>
        </a:defRPr>
      </a:lvl1pPr>
      <a:lvl2pPr marL="713232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000" kern="1200">
          <a:solidFill>
            <a:schemeClr val="bg1"/>
          </a:solidFill>
          <a:latin typeface="+mn-lt"/>
          <a:ea typeface="+mn-ea"/>
          <a:cs typeface="Arial" pitchFamily="34" charset="0"/>
        </a:defRPr>
      </a:lvl2pPr>
      <a:lvl3pPr marL="1069848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800" kern="1200">
          <a:solidFill>
            <a:schemeClr val="bg1"/>
          </a:solidFill>
          <a:latin typeface="+mn-lt"/>
          <a:ea typeface="+mn-ea"/>
          <a:cs typeface="Arial" pitchFamily="34" charset="0"/>
        </a:defRPr>
      </a:lvl3pPr>
      <a:lvl4pPr marL="1426464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+mn-lt"/>
          <a:ea typeface="+mn-ea"/>
          <a:cs typeface="Arial" pitchFamily="34" charset="0"/>
        </a:defRPr>
      </a:lvl4pPr>
      <a:lvl5pPr marL="1783080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25600"/>
            <a:ext cx="8229600" cy="46989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457200" y="6501764"/>
            <a:ext cx="720000" cy="2011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GB" sz="1100" dirty="0">
                <a:solidFill>
                  <a:schemeClr val="bg1"/>
                </a:solidFill>
                <a:latin typeface="+mn-lt"/>
              </a:rPr>
              <a:t>Page </a:t>
            </a:r>
            <a:fld id="{9AE4D82F-B047-469B-AC52-A46321747EAF}" type="slidenum">
              <a:rPr lang="en-GB" sz="1100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endParaRPr lang="en-GB" sz="11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464" y="6327648"/>
            <a:ext cx="402504" cy="411480"/>
          </a:xfrm>
          <a:prstGeom prst="rect">
            <a:avLst/>
          </a:prstGeom>
        </p:spPr>
      </p:pic>
      <p:sp>
        <p:nvSpPr>
          <p:cNvPr id="8" name="Date Placeholder 12"/>
          <p:cNvSpPr txBox="1">
            <a:spLocks/>
          </p:cNvSpPr>
          <p:nvPr userDrawn="1"/>
        </p:nvSpPr>
        <p:spPr>
          <a:xfrm>
            <a:off x="1217792" y="6496184"/>
            <a:ext cx="1188720" cy="201168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defPPr>
              <a:defRPr lang="en-US"/>
            </a:defPPr>
            <a:lvl1pPr>
              <a:defRPr sz="1100">
                <a:solidFill>
                  <a:schemeClr val="bg1"/>
                </a:solidFill>
                <a:cs typeface="Arial" pitchFamily="34" charset="0"/>
              </a:defRPr>
            </a:lvl1pPr>
          </a:lstStyle>
          <a:p>
            <a:pPr lvl="0"/>
            <a:fld id="{4203A536-6F0E-49B8-AF2B-6B6A026F0FCE}" type="datetime3">
              <a:rPr lang="en-US" smtClean="0"/>
              <a:t>9 March 2023</a:t>
            </a:fld>
            <a:endParaRPr lang="en-US" dirty="0"/>
          </a:p>
        </p:txBody>
      </p:sp>
      <p:sp>
        <p:nvSpPr>
          <p:cNvPr id="9" name="Footer Placeholder 13"/>
          <p:cNvSpPr txBox="1">
            <a:spLocks/>
          </p:cNvSpPr>
          <p:nvPr userDrawn="1"/>
        </p:nvSpPr>
        <p:spPr>
          <a:xfrm>
            <a:off x="2588400" y="6496184"/>
            <a:ext cx="3434400" cy="2011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>
              <a:defRPr sz="1100">
                <a:solidFill>
                  <a:schemeClr val="bg1"/>
                </a:solidFill>
                <a:cs typeface="Arial" pitchFamily="34" charset="0"/>
              </a:defRPr>
            </a:lvl1pPr>
          </a:lstStyle>
          <a:p>
            <a:pPr lvl="0"/>
            <a:r>
              <a:rPr lang="en-GB"/>
              <a:t>Presentation title</a:t>
            </a:r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78" r:id="rId2"/>
    <p:sldLayoutId id="2147483770" r:id="rId3"/>
    <p:sldLayoutId id="2147483786" r:id="rId4"/>
    <p:sldLayoutId id="2147483682" r:id="rId5"/>
    <p:sldLayoutId id="2147483752" r:id="rId6"/>
    <p:sldLayoutId id="2147483753" r:id="rId7"/>
    <p:sldLayoutId id="2147483683" r:id="rId8"/>
    <p:sldLayoutId id="2147483782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728" r:id="rId15"/>
    <p:sldLayoutId id="2147483691" r:id="rId16"/>
    <p:sldLayoutId id="2147483692" r:id="rId17"/>
    <p:sldLayoutId id="2147483693" r:id="rId18"/>
  </p:sldLayoutIdLst>
  <p:hf sldNum="0"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Arial" pitchFamily="34" charset="0"/>
        </a:defRPr>
      </a:lvl1pPr>
    </p:titleStyle>
    <p:bodyStyle>
      <a:lvl1pPr marL="356616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13232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069848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426464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783080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share.net/" TargetMode="Externa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ratelabs/karate/blob/master/karate-core" TargetMode="External"/><Relationship Id="rId2" Type="http://schemas.openxmlformats.org/officeDocument/2006/relationships/hyperlink" Target="https://github.com/karatelabs/karate/blob/master/karate-gatling" TargetMode="Externa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8BB2FE2-2026-4CDA-A14D-11A43D889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6656" y="2419508"/>
            <a:ext cx="4270248" cy="1492092"/>
          </a:xfrm>
        </p:spPr>
        <p:txBody>
          <a:bodyPr/>
          <a:lstStyle/>
          <a:p>
            <a:r>
              <a:rPr lang="en-IN" b="1" dirty="0"/>
              <a:t>API Automation Basics</a:t>
            </a:r>
            <a:br>
              <a:rPr lang="en-IN" b="1" dirty="0"/>
            </a:br>
            <a:br>
              <a:rPr lang="en-IN" b="1" dirty="0"/>
            </a:br>
            <a:r>
              <a:rPr lang="en-IN" sz="1600" b="1" u="sng" dirty="0"/>
              <a:t>Date</a:t>
            </a:r>
            <a:r>
              <a:rPr lang="en-IN" sz="1600" b="1" dirty="0"/>
              <a:t>: 10.03.2023</a:t>
            </a:r>
            <a:br>
              <a:rPr lang="en-IN" sz="1600" b="1" dirty="0"/>
            </a:br>
            <a:r>
              <a:rPr lang="en-IN" sz="1600" b="1" u="sng" dirty="0"/>
              <a:t>Presenter</a:t>
            </a:r>
            <a:r>
              <a:rPr lang="en-IN" sz="1600" b="1" dirty="0"/>
              <a:t>: Arunava Mitra</a:t>
            </a:r>
            <a:br>
              <a:rPr lang="en-IN" sz="1600" b="1" dirty="0"/>
            </a:br>
            <a:r>
              <a:rPr lang="en-IN" sz="1600" b="1" u="sng" dirty="0"/>
              <a:t>Topic</a:t>
            </a:r>
            <a:r>
              <a:rPr lang="en-IN" sz="1600" b="1" dirty="0"/>
              <a:t>: Karate &amp; Rest-Assured Framework (API Automation)</a:t>
            </a:r>
          </a:p>
        </p:txBody>
      </p:sp>
    </p:spTree>
    <p:extLst>
      <p:ext uri="{BB962C8B-B14F-4D97-AF65-F5344CB8AC3E}">
        <p14:creationId xmlns:p14="http://schemas.microsoft.com/office/powerpoint/2010/main" val="1568797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5FB77-27A0-4A89-9AC4-20CFF01FE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RestAssured</a:t>
            </a:r>
            <a:r>
              <a:rPr lang="en-IN" dirty="0"/>
              <a:t> Test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5C326-71D9-4792-A825-F3F3C5C1B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F2CCDC-95FC-425E-864C-DC847F19F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133474"/>
            <a:ext cx="8229600" cy="503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471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5FB77-27A0-4A89-9AC4-20CFF01FE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RestAssured</a:t>
            </a:r>
            <a:r>
              <a:rPr lang="en-IN" dirty="0"/>
              <a:t> Test Example – BDD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5C326-71D9-4792-A825-F3F3C5C1B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AD5643-05AC-4226-BBB0-2685585D4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95399"/>
            <a:ext cx="8231756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53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5FB77-27A0-4A89-9AC4-20CFF01FE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</p:spPr>
        <p:txBody>
          <a:bodyPr anchor="t">
            <a:normAutofit/>
          </a:bodyPr>
          <a:lstStyle/>
          <a:p>
            <a:r>
              <a:rPr lang="en-IN" dirty="0"/>
              <a:t>Executing Test cases using IDE- </a:t>
            </a:r>
            <a:r>
              <a:rPr lang="en-IN" dirty="0" err="1"/>
              <a:t>RestAssured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E365FD-7464-42CD-BF9E-9059D6053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76350"/>
            <a:ext cx="822960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14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5FB77-27A0-4A89-9AC4-20CFF01FE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</p:spPr>
        <p:txBody>
          <a:bodyPr anchor="t">
            <a:normAutofit/>
          </a:bodyPr>
          <a:lstStyle/>
          <a:p>
            <a:r>
              <a:rPr lang="en-IN" dirty="0"/>
              <a:t>Executing Test cases using CMD -</a:t>
            </a:r>
            <a:r>
              <a:rPr lang="en-IN" dirty="0" err="1"/>
              <a:t>RestAssured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8D7794-6AC5-4ECE-B26E-DC08183AB1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426464"/>
            <a:ext cx="8229600" cy="4691061"/>
          </a:xfrm>
        </p:spPr>
        <p:txBody>
          <a:bodyPr/>
          <a:lstStyle/>
          <a:p>
            <a:r>
              <a:rPr lang="en-IN" sz="2000" dirty="0" err="1"/>
              <a:t>mvn</a:t>
            </a:r>
            <a:r>
              <a:rPr lang="en-IN" sz="2000" dirty="0"/>
              <a:t> test -D tags=" @tagname"</a:t>
            </a:r>
          </a:p>
        </p:txBody>
      </p:sp>
    </p:spTree>
    <p:extLst>
      <p:ext uri="{BB962C8B-B14F-4D97-AF65-F5344CB8AC3E}">
        <p14:creationId xmlns:p14="http://schemas.microsoft.com/office/powerpoint/2010/main" val="3556556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5FB77-27A0-4A89-9AC4-20CFF01FE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</p:spPr>
        <p:txBody>
          <a:bodyPr anchor="t">
            <a:normAutofit/>
          </a:bodyPr>
          <a:lstStyle/>
          <a:p>
            <a:r>
              <a:rPr lang="en-IN" dirty="0"/>
              <a:t>TestNG Report - </a:t>
            </a:r>
            <a:r>
              <a:rPr lang="en-IN" dirty="0" err="1"/>
              <a:t>RestAssured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30C508-DAB5-41E1-A1D6-71235F366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52551"/>
            <a:ext cx="8229600" cy="463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54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5FB77-27A0-4A89-9AC4-20CFF01FE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</p:spPr>
        <p:txBody>
          <a:bodyPr anchor="t">
            <a:normAutofit/>
          </a:bodyPr>
          <a:lstStyle/>
          <a:p>
            <a:r>
              <a:rPr lang="en-IN" dirty="0"/>
              <a:t>Installation and Initial Setup - Karate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5C326-71D9-4792-A825-F3F3C5C1B9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188340"/>
            <a:ext cx="7639050" cy="1754885"/>
          </a:xfrm>
        </p:spPr>
        <p:txBody>
          <a:bodyPr anchor="t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IN" sz="1600" b="1" dirty="0"/>
              <a:t>Prerequisites - </a:t>
            </a:r>
            <a:r>
              <a:rPr lang="en-IN" sz="1600" dirty="0"/>
              <a:t>Java, IDE (</a:t>
            </a:r>
            <a:r>
              <a:rPr lang="en-IN" sz="1600" dirty="0" err="1"/>
              <a:t>Eclipse,InteliJ</a:t>
            </a:r>
            <a:r>
              <a:rPr lang="en-IN" sz="1600" dirty="0"/>
              <a:t>) ,Maven, TestNG</a:t>
            </a:r>
          </a:p>
          <a:p>
            <a:pPr marL="0" indent="0">
              <a:lnSpc>
                <a:spcPct val="90000"/>
              </a:lnSpc>
              <a:buNone/>
            </a:pPr>
            <a:endParaRPr lang="en-IN" sz="1600" b="1" dirty="0"/>
          </a:p>
          <a:p>
            <a:pPr marL="0" indent="0">
              <a:lnSpc>
                <a:spcPct val="90000"/>
              </a:lnSpc>
              <a:buNone/>
            </a:pPr>
            <a:r>
              <a:rPr lang="en-IN" sz="1600" b="1" dirty="0"/>
              <a:t>Karate project setup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1600" dirty="0"/>
              <a:t>Open CMD move to specific folder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1600" dirty="0"/>
              <a:t>Run command from ‘https://github.com/</a:t>
            </a:r>
            <a:r>
              <a:rPr lang="en-IN" sz="1600" dirty="0" err="1"/>
              <a:t>karatelabs</a:t>
            </a:r>
            <a:r>
              <a:rPr lang="en-IN" sz="1600" dirty="0"/>
              <a:t>/</a:t>
            </a:r>
            <a:r>
              <a:rPr lang="en-IN" sz="1600" dirty="0" err="1"/>
              <a:t>karate#quickstart</a:t>
            </a:r>
            <a:r>
              <a:rPr lang="en-IN" sz="1600" dirty="0"/>
              <a:t>’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1600" dirty="0"/>
              <a:t>Type ‘Code .’  and it will open that project in Visual code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1600" dirty="0"/>
              <a:t>Check pom.xml</a:t>
            </a:r>
          </a:p>
          <a:p>
            <a:pPr>
              <a:lnSpc>
                <a:spcPct val="90000"/>
              </a:lnSpc>
            </a:pPr>
            <a:endParaRPr lang="en-IN" sz="1600" dirty="0"/>
          </a:p>
          <a:p>
            <a:pPr>
              <a:lnSpc>
                <a:spcPct val="90000"/>
              </a:lnSpc>
            </a:pPr>
            <a:endParaRPr lang="en-IN" sz="1600" dirty="0">
              <a:highlight>
                <a:srgbClr val="8080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C24B5F-2152-4452-BDB5-FD40C59E5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69565"/>
            <a:ext cx="6686550" cy="312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9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5FB77-27A0-4A89-9AC4-20CFF01FE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Karate project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5C326-71D9-4792-A825-F3F3C5C1B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1800" dirty="0"/>
              <a:t>Karate project structure consists of the following folders</a:t>
            </a:r>
          </a:p>
          <a:p>
            <a:endParaRPr lang="en-IN" sz="1400" dirty="0"/>
          </a:p>
          <a:p>
            <a:endParaRPr lang="en-IN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5658A-73FC-4AFC-919E-4CF4F4F12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55662"/>
            <a:ext cx="2476500" cy="426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50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5FB77-27A0-4A89-9AC4-20CFF01FE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Karate Test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5C326-71D9-4792-A825-F3F3C5C1B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9E8C14-ADB5-400A-8906-FDB57DC97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98305"/>
            <a:ext cx="8104388" cy="42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28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5FB77-27A0-4A89-9AC4-20CFF01FE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</p:spPr>
        <p:txBody>
          <a:bodyPr anchor="t">
            <a:normAutofit/>
          </a:bodyPr>
          <a:lstStyle/>
          <a:p>
            <a:r>
              <a:rPr lang="en-IN" dirty="0"/>
              <a:t>Executing Test cases using Test Runner Extension - Karate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B5F59A1-3E29-401F-B3A9-38AC75ADC4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199" y="1333500"/>
            <a:ext cx="8334375" cy="4457699"/>
          </a:xfrm>
        </p:spPr>
      </p:pic>
    </p:spTree>
    <p:extLst>
      <p:ext uri="{BB962C8B-B14F-4D97-AF65-F5344CB8AC3E}">
        <p14:creationId xmlns:p14="http://schemas.microsoft.com/office/powerpoint/2010/main" val="3665343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5FB77-27A0-4A89-9AC4-20CFF01FE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</p:spPr>
        <p:txBody>
          <a:bodyPr anchor="t">
            <a:normAutofit/>
          </a:bodyPr>
          <a:lstStyle/>
          <a:p>
            <a:r>
              <a:rPr lang="en-IN" dirty="0"/>
              <a:t>Executing Test cases using Runner.java - Karate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49D318-77D9-4D99-9D5E-3B075942B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181162"/>
            <a:ext cx="8067675" cy="462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77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5FE38-032D-48AE-8AC4-59D4E36A3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2550"/>
            <a:ext cx="8229600" cy="741375"/>
          </a:xfrm>
        </p:spPr>
        <p:txBody>
          <a:bodyPr/>
          <a:lstStyle/>
          <a:p>
            <a:r>
              <a:rPr lang="en-US" sz="3200" dirty="0"/>
              <a:t>Topics</a:t>
            </a:r>
            <a:endParaRPr lang="en-IN" dirty="0"/>
          </a:p>
        </p:txBody>
      </p:sp>
      <p:sp>
        <p:nvSpPr>
          <p:cNvPr id="4" name="Rechteck 40">
            <a:extLst>
              <a:ext uri="{FF2B5EF4-FFF2-40B4-BE49-F238E27FC236}">
                <a16:creationId xmlns:a16="http://schemas.microsoft.com/office/drawing/2014/main" id="{2583329C-246A-4A29-BA84-AED085EA7C13}"/>
              </a:ext>
            </a:extLst>
          </p:cNvPr>
          <p:cNvSpPr/>
          <p:nvPr/>
        </p:nvSpPr>
        <p:spPr bwMode="gray">
          <a:xfrm>
            <a:off x="646588" y="1047750"/>
            <a:ext cx="7850823" cy="5124450"/>
          </a:xfrm>
          <a:prstGeom prst="rect">
            <a:avLst/>
          </a:prstGeom>
          <a:solidFill>
            <a:schemeClr val="accent2"/>
          </a:solidFill>
        </p:spPr>
        <p:txBody>
          <a:bodyPr wrap="square" lIns="90000" tIns="90000" rIns="90000" bIns="90000">
            <a:noAutofit/>
          </a:bodyPr>
          <a:lstStyle/>
          <a:p>
            <a:pPr algn="ctr">
              <a:lnSpc>
                <a:spcPct val="95000"/>
              </a:lnSpc>
              <a:spcAft>
                <a:spcPts val="400"/>
              </a:spcAft>
              <a:defRPr/>
            </a:pPr>
            <a:r>
              <a:rPr lang="en-US" sz="2800" b="1" dirty="0">
                <a:solidFill>
                  <a:srgbClr val="646464"/>
                </a:solidFill>
              </a:rPr>
              <a:t>Karate Testing Framework (API)</a:t>
            </a:r>
          </a:p>
          <a:p>
            <a:pPr marL="269875" indent="-269875">
              <a:lnSpc>
                <a:spcPct val="95000"/>
              </a:lnSpc>
              <a:spcAft>
                <a:spcPts val="200"/>
              </a:spcAft>
              <a:buSzPct val="70000"/>
              <a:buFont typeface="Arial Narrow" panose="020B0606020202030204" pitchFamily="34" charset="0"/>
              <a:buChar char="►"/>
              <a:defRPr/>
            </a:pPr>
            <a:r>
              <a:rPr lang="en-IN" sz="1400" i="1" dirty="0">
                <a:solidFill>
                  <a:schemeClr val="accent5">
                    <a:lumMod val="75000"/>
                  </a:schemeClr>
                </a:solidFill>
                <a:cs typeface="Arial" charset="0"/>
              </a:rPr>
              <a:t>Introduction to API Automation</a:t>
            </a:r>
          </a:p>
          <a:p>
            <a:pPr marL="269875" indent="-269875">
              <a:lnSpc>
                <a:spcPct val="95000"/>
              </a:lnSpc>
              <a:spcAft>
                <a:spcPts val="200"/>
              </a:spcAft>
              <a:buSzPct val="70000"/>
              <a:buFont typeface="Arial Narrow" panose="020B0606020202030204" pitchFamily="34" charset="0"/>
              <a:buChar char="►"/>
              <a:defRPr/>
            </a:pPr>
            <a:r>
              <a:rPr lang="en-IN" sz="1400" i="1" dirty="0">
                <a:solidFill>
                  <a:schemeClr val="accent5">
                    <a:lumMod val="75000"/>
                  </a:schemeClr>
                </a:solidFill>
                <a:cs typeface="Arial" charset="0"/>
              </a:rPr>
              <a:t>Significance of API Automation</a:t>
            </a:r>
          </a:p>
          <a:p>
            <a:pPr marL="269875" indent="-269875">
              <a:lnSpc>
                <a:spcPct val="95000"/>
              </a:lnSpc>
              <a:spcAft>
                <a:spcPts val="200"/>
              </a:spcAft>
              <a:buSzPct val="70000"/>
              <a:buFont typeface="Arial Narrow" panose="020B0606020202030204" pitchFamily="34" charset="0"/>
              <a:buChar char="►"/>
              <a:defRPr/>
            </a:pPr>
            <a:r>
              <a:rPr lang="en-IN" sz="1400" i="1" dirty="0">
                <a:solidFill>
                  <a:schemeClr val="accent5">
                    <a:lumMod val="75000"/>
                  </a:schemeClr>
                </a:solidFill>
                <a:cs typeface="Arial" charset="0"/>
              </a:rPr>
              <a:t>Intro to Karate?</a:t>
            </a:r>
          </a:p>
          <a:p>
            <a:pPr marL="269875" indent="-269875">
              <a:lnSpc>
                <a:spcPct val="95000"/>
              </a:lnSpc>
              <a:spcAft>
                <a:spcPts val="200"/>
              </a:spcAft>
              <a:buSzPct val="70000"/>
              <a:buFont typeface="Arial Narrow" panose="020B0606020202030204" pitchFamily="34" charset="0"/>
              <a:buChar char="►"/>
              <a:defRPr/>
            </a:pPr>
            <a:r>
              <a:rPr lang="en-IN" sz="1400" i="1" dirty="0">
                <a:solidFill>
                  <a:schemeClr val="accent5">
                    <a:lumMod val="75000"/>
                  </a:schemeClr>
                </a:solidFill>
                <a:cs typeface="Arial" charset="0"/>
              </a:rPr>
              <a:t>Intro to Rest-Assured?</a:t>
            </a:r>
          </a:p>
          <a:p>
            <a:pPr marL="269875" indent="-269875">
              <a:lnSpc>
                <a:spcPct val="95000"/>
              </a:lnSpc>
              <a:spcAft>
                <a:spcPts val="200"/>
              </a:spcAft>
              <a:buSzPct val="70000"/>
              <a:buFont typeface="Arial Narrow" panose="020B0606020202030204" pitchFamily="34" charset="0"/>
              <a:buChar char="►"/>
              <a:defRPr/>
            </a:pPr>
            <a:r>
              <a:rPr lang="en-IN" sz="1400" i="1" dirty="0">
                <a:solidFill>
                  <a:schemeClr val="accent5">
                    <a:lumMod val="75000"/>
                  </a:schemeClr>
                </a:solidFill>
                <a:cs typeface="Arial" charset="0"/>
              </a:rPr>
              <a:t>Karate Vs Rest-Assured</a:t>
            </a:r>
          </a:p>
          <a:p>
            <a:pPr marL="269875" indent="-269875">
              <a:lnSpc>
                <a:spcPct val="95000"/>
              </a:lnSpc>
              <a:spcAft>
                <a:spcPts val="200"/>
              </a:spcAft>
              <a:buSzPct val="70000"/>
              <a:buFont typeface="Arial Narrow" panose="020B0606020202030204" pitchFamily="34" charset="0"/>
              <a:buChar char="►"/>
              <a:defRPr/>
            </a:pPr>
            <a:r>
              <a:rPr lang="en-IN" sz="1400" i="1" dirty="0">
                <a:solidFill>
                  <a:schemeClr val="accent5">
                    <a:lumMod val="75000"/>
                  </a:schemeClr>
                </a:solidFill>
                <a:cs typeface="Arial" charset="0"/>
              </a:rPr>
              <a:t>Rest Assured:</a:t>
            </a:r>
          </a:p>
          <a:p>
            <a:pPr marL="742950" lvl="1" indent="-285750">
              <a:lnSpc>
                <a:spcPct val="95000"/>
              </a:lnSpc>
              <a:spcAft>
                <a:spcPts val="200"/>
              </a:spcAft>
              <a:buSzPct val="70000"/>
              <a:buFont typeface="Wingdings" panose="05000000000000000000" pitchFamily="2" charset="2"/>
              <a:buChar char="v"/>
              <a:defRPr/>
            </a:pPr>
            <a:r>
              <a:rPr lang="en-IN" sz="1400" i="1" dirty="0">
                <a:solidFill>
                  <a:schemeClr val="accent5">
                    <a:lumMod val="75000"/>
                  </a:schemeClr>
                </a:solidFill>
                <a:cs typeface="Arial" charset="0"/>
              </a:rPr>
              <a:t>Installation and Initial setup- Rest-Assured</a:t>
            </a:r>
          </a:p>
          <a:p>
            <a:pPr marL="742950" lvl="1" indent="-285750">
              <a:lnSpc>
                <a:spcPct val="95000"/>
              </a:lnSpc>
              <a:spcAft>
                <a:spcPts val="200"/>
              </a:spcAft>
              <a:buSzPct val="70000"/>
              <a:buFont typeface="Wingdings" panose="05000000000000000000" pitchFamily="2" charset="2"/>
              <a:buChar char="v"/>
              <a:defRPr/>
            </a:pPr>
            <a:r>
              <a:rPr lang="en-IN" sz="1400" i="1" dirty="0">
                <a:solidFill>
                  <a:schemeClr val="accent5">
                    <a:lumMod val="75000"/>
                  </a:schemeClr>
                </a:solidFill>
                <a:cs typeface="Arial" charset="0"/>
              </a:rPr>
              <a:t>Explanation of Folder Structure- Rest-Assured</a:t>
            </a:r>
          </a:p>
          <a:p>
            <a:pPr marL="742950" lvl="1" indent="-285750">
              <a:lnSpc>
                <a:spcPct val="95000"/>
              </a:lnSpc>
              <a:spcAft>
                <a:spcPts val="200"/>
              </a:spcAft>
              <a:buSzPct val="70000"/>
              <a:buFont typeface="Wingdings" panose="05000000000000000000" pitchFamily="2" charset="2"/>
              <a:buChar char="v"/>
              <a:defRPr/>
            </a:pPr>
            <a:r>
              <a:rPr lang="en-IN" sz="1400" i="1" dirty="0">
                <a:solidFill>
                  <a:schemeClr val="accent5">
                    <a:lumMod val="75000"/>
                  </a:schemeClr>
                </a:solidFill>
                <a:cs typeface="Arial" charset="0"/>
              </a:rPr>
              <a:t>Rest-Assured API Test Example</a:t>
            </a:r>
          </a:p>
          <a:p>
            <a:pPr marL="742950" lvl="1" indent="-285750">
              <a:lnSpc>
                <a:spcPct val="95000"/>
              </a:lnSpc>
              <a:spcAft>
                <a:spcPts val="200"/>
              </a:spcAft>
              <a:buSzPct val="70000"/>
              <a:buFont typeface="Wingdings" panose="05000000000000000000" pitchFamily="2" charset="2"/>
              <a:buChar char="v"/>
              <a:defRPr/>
            </a:pPr>
            <a:r>
              <a:rPr lang="en-IN" sz="1400" i="1" dirty="0">
                <a:solidFill>
                  <a:schemeClr val="accent5">
                    <a:lumMod val="75000"/>
                  </a:schemeClr>
                </a:solidFill>
                <a:cs typeface="Arial" charset="0"/>
              </a:rPr>
              <a:t>Writing and Executing Test cases - Rest-Assured</a:t>
            </a:r>
          </a:p>
          <a:p>
            <a:pPr marL="742950" lvl="1" indent="-285750">
              <a:lnSpc>
                <a:spcPct val="95000"/>
              </a:lnSpc>
              <a:spcAft>
                <a:spcPts val="200"/>
              </a:spcAft>
              <a:buSzPct val="70000"/>
              <a:buFont typeface="Wingdings" panose="05000000000000000000" pitchFamily="2" charset="2"/>
              <a:buChar char="v"/>
              <a:defRPr/>
            </a:pPr>
            <a:r>
              <a:rPr lang="en-IN" sz="1400" i="1" dirty="0">
                <a:solidFill>
                  <a:schemeClr val="accent5">
                    <a:lumMod val="75000"/>
                  </a:schemeClr>
                </a:solidFill>
                <a:cs typeface="Arial" charset="0"/>
              </a:rPr>
              <a:t>Test Reports- Rest-Assured</a:t>
            </a:r>
          </a:p>
          <a:p>
            <a:pPr marL="269875" indent="-269875">
              <a:lnSpc>
                <a:spcPct val="95000"/>
              </a:lnSpc>
              <a:spcAft>
                <a:spcPts val="200"/>
              </a:spcAft>
              <a:buSzPct val="70000"/>
              <a:buFont typeface="Arial Narrow" panose="020B0606020202030204" pitchFamily="34" charset="0"/>
              <a:buChar char="►"/>
              <a:defRPr/>
            </a:pPr>
            <a:r>
              <a:rPr lang="en-IN" sz="1400" i="1" dirty="0">
                <a:solidFill>
                  <a:schemeClr val="accent5">
                    <a:lumMod val="75000"/>
                  </a:schemeClr>
                </a:solidFill>
                <a:cs typeface="Arial" charset="0"/>
              </a:rPr>
              <a:t>Karate:</a:t>
            </a:r>
          </a:p>
          <a:p>
            <a:pPr marL="742950" lvl="1" indent="-285750">
              <a:lnSpc>
                <a:spcPct val="95000"/>
              </a:lnSpc>
              <a:spcAft>
                <a:spcPts val="200"/>
              </a:spcAft>
              <a:buSzPct val="70000"/>
              <a:buFont typeface="Wingdings" panose="05000000000000000000" pitchFamily="2" charset="2"/>
              <a:buChar char="v"/>
              <a:defRPr/>
            </a:pPr>
            <a:r>
              <a:rPr lang="en-IN" sz="1400" i="1" dirty="0">
                <a:solidFill>
                  <a:schemeClr val="accent5">
                    <a:lumMod val="75000"/>
                  </a:schemeClr>
                </a:solidFill>
                <a:cs typeface="Arial" charset="0"/>
              </a:rPr>
              <a:t>Installation and Initial setup</a:t>
            </a:r>
          </a:p>
          <a:p>
            <a:pPr marL="742950" lvl="1" indent="-285750">
              <a:lnSpc>
                <a:spcPct val="95000"/>
              </a:lnSpc>
              <a:spcAft>
                <a:spcPts val="200"/>
              </a:spcAft>
              <a:buSzPct val="70000"/>
              <a:buFont typeface="Wingdings" panose="05000000000000000000" pitchFamily="2" charset="2"/>
              <a:buChar char="v"/>
              <a:defRPr/>
            </a:pPr>
            <a:r>
              <a:rPr lang="en-IN" sz="1400" i="1" dirty="0">
                <a:solidFill>
                  <a:schemeClr val="accent5">
                    <a:lumMod val="75000"/>
                  </a:schemeClr>
                </a:solidFill>
                <a:cs typeface="Arial" charset="0"/>
              </a:rPr>
              <a:t>Explanation of Folder Structure</a:t>
            </a:r>
          </a:p>
          <a:p>
            <a:pPr marL="742950" lvl="1" indent="-285750">
              <a:lnSpc>
                <a:spcPct val="95000"/>
              </a:lnSpc>
              <a:spcAft>
                <a:spcPts val="200"/>
              </a:spcAft>
              <a:buSzPct val="70000"/>
              <a:buFont typeface="Wingdings" panose="05000000000000000000" pitchFamily="2" charset="2"/>
              <a:buChar char="v"/>
              <a:defRPr/>
            </a:pPr>
            <a:r>
              <a:rPr lang="en-IN" sz="1400" i="1" dirty="0">
                <a:solidFill>
                  <a:schemeClr val="accent5">
                    <a:lumMod val="75000"/>
                  </a:schemeClr>
                </a:solidFill>
                <a:cs typeface="Arial" charset="0"/>
              </a:rPr>
              <a:t>Karate API Test Example</a:t>
            </a:r>
          </a:p>
          <a:p>
            <a:pPr marL="742950" lvl="1" indent="-285750">
              <a:lnSpc>
                <a:spcPct val="95000"/>
              </a:lnSpc>
              <a:spcAft>
                <a:spcPts val="200"/>
              </a:spcAft>
              <a:buSzPct val="70000"/>
              <a:buFont typeface="Wingdings" panose="05000000000000000000" pitchFamily="2" charset="2"/>
              <a:buChar char="v"/>
              <a:defRPr/>
            </a:pPr>
            <a:r>
              <a:rPr lang="en-IN" sz="1400" i="1" dirty="0">
                <a:solidFill>
                  <a:schemeClr val="accent5">
                    <a:lumMod val="75000"/>
                  </a:schemeClr>
                </a:solidFill>
                <a:cs typeface="Arial" charset="0"/>
              </a:rPr>
              <a:t>Writing and Executing Test cases</a:t>
            </a:r>
          </a:p>
          <a:p>
            <a:pPr marL="742950" lvl="1" indent="-285750">
              <a:lnSpc>
                <a:spcPct val="95000"/>
              </a:lnSpc>
              <a:spcAft>
                <a:spcPts val="200"/>
              </a:spcAft>
              <a:buSzPct val="70000"/>
              <a:buFont typeface="Wingdings" panose="05000000000000000000" pitchFamily="2" charset="2"/>
              <a:buChar char="v"/>
              <a:defRPr/>
            </a:pPr>
            <a:r>
              <a:rPr lang="en-IN" sz="1400" i="1" dirty="0">
                <a:solidFill>
                  <a:schemeClr val="accent5">
                    <a:lumMod val="75000"/>
                  </a:schemeClr>
                </a:solidFill>
                <a:cs typeface="Arial" charset="0"/>
              </a:rPr>
              <a:t>Test Reports</a:t>
            </a:r>
          </a:p>
          <a:p>
            <a:pPr lvl="1">
              <a:lnSpc>
                <a:spcPct val="95000"/>
              </a:lnSpc>
              <a:spcAft>
                <a:spcPts val="200"/>
              </a:spcAft>
              <a:buSzPct val="70000"/>
              <a:defRPr/>
            </a:pPr>
            <a:endParaRPr lang="en-IN" sz="1400" i="1" dirty="0">
              <a:solidFill>
                <a:schemeClr val="accent5">
                  <a:lumMod val="75000"/>
                </a:schemeClr>
              </a:solidFill>
              <a:cs typeface="Arial" charset="0"/>
            </a:endParaRPr>
          </a:p>
          <a:p>
            <a:pPr marL="269875" indent="-269875">
              <a:lnSpc>
                <a:spcPct val="95000"/>
              </a:lnSpc>
              <a:spcAft>
                <a:spcPts val="200"/>
              </a:spcAft>
              <a:buSzPct val="70000"/>
              <a:buFont typeface="Arial Narrow" panose="020B0606020202030204" pitchFamily="34" charset="0"/>
              <a:buChar char="►"/>
              <a:defRPr/>
            </a:pPr>
            <a:r>
              <a:rPr lang="en-IN" sz="1400" i="1" dirty="0">
                <a:solidFill>
                  <a:schemeClr val="accent5">
                    <a:lumMod val="75000"/>
                  </a:schemeClr>
                </a:solidFill>
                <a:cs typeface="Arial" charset="0"/>
              </a:rPr>
              <a:t>Which one to choose?</a:t>
            </a:r>
          </a:p>
          <a:p>
            <a:pPr marL="269875" indent="-269875">
              <a:lnSpc>
                <a:spcPct val="95000"/>
              </a:lnSpc>
              <a:spcAft>
                <a:spcPts val="200"/>
              </a:spcAft>
              <a:buSzPct val="70000"/>
              <a:buFont typeface="Arial Narrow" panose="020B0606020202030204" pitchFamily="34" charset="0"/>
              <a:buChar char="►"/>
              <a:defRPr/>
            </a:pPr>
            <a:r>
              <a:rPr lang="en-IN" sz="1400" i="1" dirty="0">
                <a:solidFill>
                  <a:schemeClr val="accent5">
                    <a:lumMod val="75000"/>
                  </a:schemeClr>
                </a:solidFill>
                <a:cs typeface="Arial" charset="0"/>
              </a:rPr>
              <a:t>Question</a:t>
            </a:r>
          </a:p>
        </p:txBody>
      </p:sp>
    </p:spTree>
    <p:extLst>
      <p:ext uri="{BB962C8B-B14F-4D97-AF65-F5344CB8AC3E}">
        <p14:creationId xmlns:p14="http://schemas.microsoft.com/office/powerpoint/2010/main" val="4119750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5FB77-27A0-4A89-9AC4-20CFF01FE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</p:spPr>
        <p:txBody>
          <a:bodyPr anchor="t">
            <a:normAutofit/>
          </a:bodyPr>
          <a:lstStyle/>
          <a:p>
            <a:r>
              <a:rPr lang="en-IN"/>
              <a:t>Executing </a:t>
            </a:r>
            <a:r>
              <a:rPr lang="en-IN" dirty="0"/>
              <a:t>Test cases using CMD - Karate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8D7794-6AC5-4ECE-B26E-DC08183AB1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426464"/>
            <a:ext cx="8229600" cy="4691061"/>
          </a:xfrm>
        </p:spPr>
        <p:txBody>
          <a:bodyPr/>
          <a:lstStyle/>
          <a:p>
            <a:r>
              <a:rPr lang="en-IN" sz="2000" dirty="0" err="1"/>
              <a:t>mvn</a:t>
            </a:r>
            <a:r>
              <a:rPr lang="en-IN" sz="2000" dirty="0"/>
              <a:t> clean test -D </a:t>
            </a:r>
            <a:r>
              <a:rPr lang="en-IN" sz="2000" dirty="0" err="1"/>
              <a:t>karate.env</a:t>
            </a:r>
            <a:r>
              <a:rPr lang="en-IN" sz="2000" dirty="0"/>
              <a:t>=</a:t>
            </a:r>
            <a:r>
              <a:rPr lang="en-IN" sz="2000" dirty="0" err="1"/>
              <a:t>qa</a:t>
            </a:r>
            <a:r>
              <a:rPr lang="en-IN" sz="2000" dirty="0"/>
              <a:t> -D </a:t>
            </a:r>
            <a:r>
              <a:rPr lang="en-IN" sz="2000" dirty="0" err="1"/>
              <a:t>karate.options</a:t>
            </a:r>
            <a:r>
              <a:rPr lang="en-IN" sz="2000" dirty="0"/>
              <a:t>="--tags @tagname"</a:t>
            </a:r>
          </a:p>
        </p:txBody>
      </p:sp>
    </p:spTree>
    <p:extLst>
      <p:ext uri="{BB962C8B-B14F-4D97-AF65-F5344CB8AC3E}">
        <p14:creationId xmlns:p14="http://schemas.microsoft.com/office/powerpoint/2010/main" val="47416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5FB77-27A0-4A89-9AC4-20CFF01FE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</p:spPr>
        <p:txBody>
          <a:bodyPr anchor="t">
            <a:normAutofit/>
          </a:bodyPr>
          <a:lstStyle/>
          <a:p>
            <a:r>
              <a:rPr lang="en-IN" dirty="0"/>
              <a:t>Reports - Karate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2DE6E7-930E-4025-9CE9-66FFBB4F9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17521"/>
            <a:ext cx="8229600" cy="1566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C6A7AC-359A-4146-8E8B-B4BB9A39B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061703"/>
            <a:ext cx="8229600" cy="297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41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5FB77-27A0-4A89-9AC4-20CFF01FE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Which one to choose?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5C326-71D9-4792-A825-F3F3C5C1B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1575"/>
          </a:xfrm>
        </p:spPr>
        <p:txBody>
          <a:bodyPr/>
          <a:lstStyle/>
          <a:p>
            <a:pPr marL="342900" indent="-342900" fontAlgn="base">
              <a:buFont typeface="Wingdings" panose="05000000000000000000" pitchFamily="2" charset="2"/>
              <a:buChar char="Ø"/>
            </a:pPr>
            <a:r>
              <a:rPr lang="en-IN" sz="1800" b="1" dirty="0"/>
              <a:t>Which Is the Best API Testing Tool for You? It Depends.</a:t>
            </a:r>
            <a:br>
              <a:rPr lang="en-IN" sz="1800" b="1" dirty="0"/>
            </a:br>
            <a:endParaRPr lang="en-IN" sz="1800" b="1" dirty="0"/>
          </a:p>
          <a:p>
            <a:pPr marL="342900" indent="-342900" fontAlgn="base">
              <a:buFont typeface="Wingdings" panose="05000000000000000000" pitchFamily="2" charset="2"/>
              <a:buChar char="Ø"/>
            </a:pPr>
            <a:r>
              <a:rPr lang="en-IN" sz="1600" dirty="0"/>
              <a:t>Both API testing tools have strengths and weaknesses. Each can easily empower your team. Consider the following recommendations when selecting your tool. </a:t>
            </a:r>
            <a:br>
              <a:rPr lang="en-IN" sz="1600" dirty="0"/>
            </a:br>
            <a:endParaRPr lang="en-IN" sz="1600" dirty="0"/>
          </a:p>
          <a:p>
            <a:pPr marL="342900" indent="-342900" fontAlgn="base">
              <a:buFont typeface="Wingdings" panose="05000000000000000000" pitchFamily="2" charset="2"/>
              <a:buChar char="Ø"/>
            </a:pPr>
            <a:r>
              <a:rPr lang="en-IN" sz="1600" b="1" u="sng" dirty="0"/>
              <a:t>Karate is recommended when: </a:t>
            </a:r>
          </a:p>
          <a:p>
            <a:pPr fontAlgn="base"/>
            <a:r>
              <a:rPr lang="en-IN" sz="1600" dirty="0"/>
              <a:t>        • You want a quick start to do API tests, without a major hassle.</a:t>
            </a:r>
          </a:p>
          <a:p>
            <a:pPr fontAlgn="base"/>
            <a:r>
              <a:rPr lang="en-IN" sz="1600" dirty="0"/>
              <a:t>        • Your team lacks a Java background, or wants to work with Gherkin.</a:t>
            </a:r>
          </a:p>
          <a:p>
            <a:pPr fontAlgn="base"/>
            <a:r>
              <a:rPr lang="en-IN" sz="1600" dirty="0"/>
              <a:t>        • Your product owners are empowered in code and can write some tests in Gherkin.</a:t>
            </a:r>
          </a:p>
          <a:p>
            <a:pPr fontAlgn="base"/>
            <a:r>
              <a:rPr lang="en-IN" sz="1600" dirty="0"/>
              <a:t>        • You’re comfortable enough with Karate’s standard reports and don’t want to spend</a:t>
            </a:r>
            <a:br>
              <a:rPr lang="en-IN" sz="1600" dirty="0"/>
            </a:br>
            <a:r>
              <a:rPr lang="en-IN" sz="1600" dirty="0"/>
              <a:t>         the time creating enhanced reporting.</a:t>
            </a:r>
          </a:p>
          <a:p>
            <a:pPr marL="342900" indent="-342900" fontAlgn="base">
              <a:buFont typeface="Wingdings" panose="05000000000000000000" pitchFamily="2" charset="2"/>
              <a:buChar char="Ø"/>
            </a:pPr>
            <a:r>
              <a:rPr lang="en-IN" sz="1600" b="1" u="sng" dirty="0"/>
              <a:t>REST-Assured is recommended when:</a:t>
            </a:r>
          </a:p>
          <a:p>
            <a:pPr fontAlgn="base"/>
            <a:r>
              <a:rPr lang="en-IN" sz="1600" dirty="0"/>
              <a:t>         • Your team has Java expertise.</a:t>
            </a:r>
          </a:p>
          <a:p>
            <a:pPr fontAlgn="base"/>
            <a:r>
              <a:rPr lang="en-IN" sz="1600" dirty="0"/>
              <a:t>         • You want to give more responsibility for test creation to developers (improving the</a:t>
            </a:r>
            <a:br>
              <a:rPr lang="en-IN" sz="1600" dirty="0"/>
            </a:br>
            <a:r>
              <a:rPr lang="en-IN" sz="1600" dirty="0"/>
              <a:t>          quality assurance methodology).</a:t>
            </a:r>
          </a:p>
          <a:p>
            <a:pPr fontAlgn="base"/>
            <a:r>
              <a:rPr lang="en-IN" sz="1600" dirty="0"/>
              <a:t>         • You need or want to use the improved matchers offered by </a:t>
            </a:r>
            <a:r>
              <a:rPr lang="en-IN" sz="1600" dirty="0" err="1"/>
              <a:t>Hamcrest</a:t>
            </a:r>
            <a:r>
              <a:rPr lang="en-IN" sz="1600" dirty="0"/>
              <a:t>.</a:t>
            </a:r>
          </a:p>
          <a:p>
            <a:pPr fontAlgn="base"/>
            <a:r>
              <a:rPr lang="en-IN" sz="1600" dirty="0"/>
              <a:t>         • You’re working with an API that requires intricate logic that is easier to write in Java.</a:t>
            </a:r>
          </a:p>
        </p:txBody>
      </p:sp>
    </p:spTree>
    <p:extLst>
      <p:ext uri="{BB962C8B-B14F-4D97-AF65-F5344CB8AC3E}">
        <p14:creationId xmlns:p14="http://schemas.microsoft.com/office/powerpoint/2010/main" val="14986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BC03B-078B-48FD-ACC4-D3B9B1629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2847" y="2240280"/>
            <a:ext cx="6217920" cy="1722120"/>
          </a:xfrm>
        </p:spPr>
        <p:txBody>
          <a:bodyPr/>
          <a:lstStyle/>
          <a:p>
            <a:pPr algn="ctr"/>
            <a:r>
              <a:rPr lang="en-IN" dirty="0"/>
              <a:t>Sources:</a:t>
            </a:r>
            <a:br>
              <a:rPr lang="en-IN" dirty="0"/>
            </a:br>
            <a:r>
              <a:rPr lang="en-IN" sz="1400" b="0" u="sng" dirty="0"/>
              <a:t>https://www.google.com/</a:t>
            </a:r>
            <a:br>
              <a:rPr lang="en-IN" sz="1400" b="0" u="sng" dirty="0"/>
            </a:br>
            <a:r>
              <a:rPr lang="en-IN" sz="1400" b="0" u="sng" dirty="0"/>
              <a:t>https://stackoverflow.com/</a:t>
            </a:r>
            <a:br>
              <a:rPr lang="en-IN" sz="1400" b="0" u="sng" dirty="0"/>
            </a:br>
            <a:r>
              <a:rPr lang="en-IN" sz="1400" b="0" u="sng" dirty="0"/>
              <a:t>https://www.guru99.com/</a:t>
            </a:r>
            <a:br>
              <a:rPr lang="en-IN" sz="1400" b="0" u="sng" dirty="0"/>
            </a:br>
            <a:r>
              <a:rPr lang="en-IN" sz="1400" b="0" u="sng" dirty="0"/>
              <a:t>https://www.youtube.com/</a:t>
            </a:r>
            <a:br>
              <a:rPr lang="en-IN" sz="1400" b="0" u="sng" dirty="0"/>
            </a:br>
            <a:r>
              <a:rPr lang="en-IN" sz="1400" b="0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https://www.slideshare.net</a:t>
            </a:r>
            <a:br>
              <a:rPr lang="en-IN" sz="1400" b="0" u="sng" dirty="0"/>
            </a:br>
            <a:r>
              <a:rPr lang="en-IN" sz="1400" b="0" u="sng" dirty="0"/>
              <a:t>https://www.scribd.com/</a:t>
            </a:r>
          </a:p>
        </p:txBody>
      </p:sp>
    </p:spTree>
    <p:extLst>
      <p:ext uri="{BB962C8B-B14F-4D97-AF65-F5344CB8AC3E}">
        <p14:creationId xmlns:p14="http://schemas.microsoft.com/office/powerpoint/2010/main" val="506103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BC03B-078B-48FD-ACC4-D3B9B1629A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IN" dirty="0"/>
              <a:t>Question?</a:t>
            </a:r>
          </a:p>
        </p:txBody>
      </p:sp>
    </p:spTree>
    <p:extLst>
      <p:ext uri="{BB962C8B-B14F-4D97-AF65-F5344CB8AC3E}">
        <p14:creationId xmlns:p14="http://schemas.microsoft.com/office/powerpoint/2010/main" val="26440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5FB77-27A0-4A89-9AC4-20CFF01FE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 to API 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5C326-71D9-4792-A825-F3F3C5C1B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643351"/>
            <a:ext cx="8229600" cy="2490748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600" dirty="0"/>
              <a:t>API Testing is a type of Software testing where the interface in between two applications be on same or different Technology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600" dirty="0"/>
              <a:t>An API test is generally performed by making requests to one or more API endpoints and comparing the response with expected results.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600" dirty="0"/>
              <a:t>API testing is frequently automated and used by DevOps, QA and development teams for continuous testing practices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600" dirty="0"/>
              <a:t>There are many API automation tools in the market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600" dirty="0"/>
              <a:t>Here are the 2 popular frameworks – Karate and Rest-Assured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18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2000" dirty="0"/>
          </a:p>
          <a:p>
            <a:endParaRPr lang="en-IN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174892-E44B-4509-A160-5CF1B267A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1" y="1090575"/>
            <a:ext cx="822960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17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5FB77-27A0-4A89-9AC4-20CFF01FE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Significance of API Automation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0663D9-7ACA-4AF1-8FFF-6EFF9A1AD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94872"/>
            <a:ext cx="8220355" cy="488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23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5FB77-27A0-4A89-9AC4-20CFF01FE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 to Rest-Assured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5C326-71D9-4792-A825-F3F3C5C1B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73198"/>
            <a:ext cx="4448175" cy="469897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400" dirty="0"/>
              <a:t>Rest-Assured is a Java-based library that is used to test RESTful Web Services. </a:t>
            </a:r>
            <a:br>
              <a:rPr lang="en-IN" sz="1400" dirty="0"/>
            </a:br>
            <a:endParaRPr lang="en-IN" sz="1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400" dirty="0"/>
              <a:t>This library behaves like a headless Client to access REST web services. </a:t>
            </a:r>
            <a:br>
              <a:rPr lang="en-IN" sz="1400" dirty="0"/>
            </a:br>
            <a:endParaRPr lang="en-IN" sz="1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400" dirty="0"/>
              <a:t>We can create highly customize-able HTTP Requests to send to the Restful server. </a:t>
            </a:r>
            <a:br>
              <a:rPr lang="en-IN" sz="1400" dirty="0"/>
            </a:br>
            <a:endParaRPr lang="en-IN" sz="1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400" dirty="0"/>
              <a:t>This enables us to test a wide variety of Request combinations and in turn test different combinations of core business logic.</a:t>
            </a:r>
            <a:br>
              <a:rPr lang="en-IN" sz="1400" dirty="0"/>
            </a:br>
            <a:endParaRPr lang="en-IN" sz="1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400" dirty="0"/>
              <a:t>Can use both BDD and non-BDD Syntax.</a:t>
            </a:r>
            <a:br>
              <a:rPr lang="en-IN" sz="1400" dirty="0"/>
            </a:br>
            <a:r>
              <a:rPr lang="en-IN" sz="1400" dirty="0"/>
              <a:t>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400" dirty="0"/>
              <a:t>It was developed and maintained by Johan </a:t>
            </a:r>
            <a:r>
              <a:rPr lang="en-IN" sz="1400" dirty="0" err="1"/>
              <a:t>Haleby</a:t>
            </a:r>
            <a:r>
              <a:rPr lang="en-IN" sz="1400" dirty="0"/>
              <a:t> with the support of several other contributors.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1400" dirty="0"/>
          </a:p>
          <a:p>
            <a:endParaRPr lang="en-IN" sz="1400" dirty="0"/>
          </a:p>
        </p:txBody>
      </p:sp>
      <p:pic>
        <p:nvPicPr>
          <p:cNvPr id="1026" name="Picture 2" descr="API Testing with REST Assured-II. In my previous article, I explained a… |  by Malsha Nishadini | Medium">
            <a:extLst>
              <a:ext uri="{FF2B5EF4-FFF2-40B4-BE49-F238E27FC236}">
                <a16:creationId xmlns:a16="http://schemas.microsoft.com/office/drawing/2014/main" id="{139BBF40-29A1-4672-AFAA-69D0B8D85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0" y="1273198"/>
            <a:ext cx="363855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08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5FB77-27A0-4A89-9AC4-20CFF01FE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 to Karate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5C326-71D9-4792-A825-F3F3C5C1B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25598"/>
            <a:ext cx="4238625" cy="469897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400" dirty="0"/>
              <a:t>Karate is an open-source tool to perform API test-automation.</a:t>
            </a:r>
            <a:br>
              <a:rPr lang="en-IN" sz="1400" dirty="0"/>
            </a:br>
            <a:endParaRPr lang="en-IN" sz="1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400" dirty="0"/>
              <a:t>Karate is implemented in Java but test-scripts are written in Gherkin since Karate was originally an extension of the Cucumber framework.</a:t>
            </a:r>
            <a:br>
              <a:rPr lang="en-IN" sz="1400" dirty="0"/>
            </a:br>
            <a:endParaRPr lang="en-IN" sz="1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400" dirty="0"/>
              <a:t>Can also do API </a:t>
            </a:r>
            <a:r>
              <a:rPr lang="en-IN" sz="1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performance-testing</a:t>
            </a:r>
            <a:r>
              <a:rPr lang="en-IN" sz="1400" dirty="0"/>
              <a:t> and even </a:t>
            </a:r>
            <a:r>
              <a:rPr lang="en-IN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UI automation</a:t>
            </a:r>
            <a:r>
              <a:rPr lang="en-IN" sz="1400" dirty="0"/>
              <a:t> into a single, unified framework.</a:t>
            </a:r>
            <a:br>
              <a:rPr lang="en-IN" sz="1400" dirty="0"/>
            </a:br>
            <a:endParaRPr lang="en-IN" sz="1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400" dirty="0"/>
              <a:t>It is based on Cucumber and uses the Gherkin Syntax.</a:t>
            </a:r>
            <a:br>
              <a:rPr lang="en-IN" sz="1400" dirty="0"/>
            </a:br>
            <a:endParaRPr lang="en-IN" sz="1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400" dirty="0"/>
              <a:t>With the Karate framework, testers without a programming background can perform tests more easily.</a:t>
            </a:r>
            <a:br>
              <a:rPr lang="en-IN" sz="1400" dirty="0"/>
            </a:br>
            <a:endParaRPr lang="en-IN" sz="14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1400" dirty="0"/>
              <a:t>Created By Peter Thomas on 2017.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14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IN" sz="1400" dirty="0"/>
          </a:p>
          <a:p>
            <a:endParaRPr lang="en-IN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4424BB-EB5F-412B-A24A-CB772CC8C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8225" y="1400174"/>
            <a:ext cx="3838575" cy="245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3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5FB77-27A0-4A89-9AC4-20CFF01FE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Karate Vs Rest-Assured</a:t>
            </a:r>
          </a:p>
        </p:txBody>
      </p:sp>
      <p:pic>
        <p:nvPicPr>
          <p:cNvPr id="2052" name="Picture 4" descr="Difference between Karate and Rest for API testing - QATechTools">
            <a:extLst>
              <a:ext uri="{FF2B5EF4-FFF2-40B4-BE49-F238E27FC236}">
                <a16:creationId xmlns:a16="http://schemas.microsoft.com/office/drawing/2014/main" id="{E02CAFD8-DDDD-4EBF-AA62-D89E02598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975" y="1223962"/>
            <a:ext cx="2857500" cy="176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B88DBC2-2D03-4DF2-A78C-080ED66D5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23962"/>
            <a:ext cx="5343525" cy="4652508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24526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5FB77-27A0-4A89-9AC4-20CFF01FE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</p:spPr>
        <p:txBody>
          <a:bodyPr anchor="t">
            <a:normAutofit/>
          </a:bodyPr>
          <a:lstStyle/>
          <a:p>
            <a:r>
              <a:rPr lang="en-IN" dirty="0"/>
              <a:t>Installation and Initial Setup - </a:t>
            </a:r>
            <a:r>
              <a:rPr lang="en-IN" dirty="0" err="1"/>
              <a:t>RestAssured</a:t>
            </a:r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5C326-71D9-4792-A825-F3F3C5C1B9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188340"/>
            <a:ext cx="7639050" cy="1754885"/>
          </a:xfrm>
        </p:spPr>
        <p:txBody>
          <a:bodyPr anchor="t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IN" sz="1600" b="1" dirty="0"/>
              <a:t>Prerequisites - </a:t>
            </a:r>
            <a:r>
              <a:rPr lang="en-IN" sz="1600" dirty="0"/>
              <a:t>Java, IDE (</a:t>
            </a:r>
            <a:r>
              <a:rPr lang="en-IN" sz="1600" dirty="0" err="1"/>
              <a:t>Eclipse,InteliJ</a:t>
            </a:r>
            <a:r>
              <a:rPr lang="en-IN" sz="1600" dirty="0"/>
              <a:t>) ,Maven, TestNG</a:t>
            </a:r>
          </a:p>
          <a:p>
            <a:pPr marL="0" indent="0">
              <a:lnSpc>
                <a:spcPct val="90000"/>
              </a:lnSpc>
              <a:buNone/>
            </a:pPr>
            <a:endParaRPr lang="en-IN" sz="1600" b="1" dirty="0"/>
          </a:p>
          <a:p>
            <a:pPr marL="0" indent="0">
              <a:lnSpc>
                <a:spcPct val="90000"/>
              </a:lnSpc>
              <a:buNone/>
            </a:pPr>
            <a:r>
              <a:rPr lang="en-IN" sz="1600" b="1" dirty="0"/>
              <a:t>Karate project setup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1600" dirty="0"/>
              <a:t>Create a Maven Project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1600" dirty="0"/>
              <a:t>Add Dependencies to pom.xml – ‘</a:t>
            </a:r>
            <a:r>
              <a:rPr lang="en-IN" sz="1600" dirty="0" err="1"/>
              <a:t>io.rest</a:t>
            </a:r>
            <a:r>
              <a:rPr lang="en-IN" sz="1600" dirty="0"/>
              <a:t>-assured’ , ‘</a:t>
            </a:r>
            <a:r>
              <a:rPr lang="en-IN" sz="1600" dirty="0" err="1"/>
              <a:t>org.testing</a:t>
            </a:r>
            <a:r>
              <a:rPr lang="en-IN" sz="1600" dirty="0"/>
              <a:t>’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IN" sz="1600" dirty="0"/>
              <a:t>Check pom.xml</a:t>
            </a:r>
          </a:p>
          <a:p>
            <a:pPr>
              <a:lnSpc>
                <a:spcPct val="90000"/>
              </a:lnSpc>
            </a:pPr>
            <a:endParaRPr lang="en-IN" sz="1600" dirty="0"/>
          </a:p>
          <a:p>
            <a:pPr>
              <a:lnSpc>
                <a:spcPct val="90000"/>
              </a:lnSpc>
            </a:pPr>
            <a:endParaRPr lang="en-IN" sz="1600" dirty="0">
              <a:highlight>
                <a:srgbClr val="808000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3BBE59-401D-4F8E-87D0-AD8C53206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857500"/>
            <a:ext cx="8229600" cy="324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60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5FB77-27A0-4A89-9AC4-20CFF01FE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Rest-Assured project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5C326-71D9-4792-A825-F3F3C5C1B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1800" dirty="0"/>
              <a:t>Rest-Assured project structure mostly consists of the following folders</a:t>
            </a:r>
          </a:p>
          <a:p>
            <a:endParaRPr lang="en-IN" sz="1400" dirty="0"/>
          </a:p>
          <a:p>
            <a:endParaRPr lang="en-IN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7D5350-34F6-4649-911C-D76E82324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1762125"/>
            <a:ext cx="254317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52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Y regular presentation 2015 v1">
  <a:themeElements>
    <a:clrScheme name="EY light print">
      <a:dk1>
        <a:srgbClr val="000000"/>
      </a:dk1>
      <a:lt1>
        <a:srgbClr val="646464"/>
      </a:lt1>
      <a:dk2>
        <a:srgbClr val="FFFFFF"/>
      </a:dk2>
      <a:lt2>
        <a:srgbClr val="646464"/>
      </a:lt2>
      <a:accent1>
        <a:srgbClr val="808080"/>
      </a:accent1>
      <a:accent2>
        <a:srgbClr val="FFE600"/>
      </a:accent2>
      <a:accent3>
        <a:srgbClr val="999999"/>
      </a:accent3>
      <a:accent4>
        <a:srgbClr val="F0F0F0"/>
      </a:accent4>
      <a:accent5>
        <a:srgbClr val="00A3AE"/>
      </a:accent5>
      <a:accent6>
        <a:srgbClr val="C0C0C0"/>
      </a:accent6>
      <a:hlink>
        <a:srgbClr val="336699"/>
      </a:hlink>
      <a:folHlink>
        <a:srgbClr val="91278F"/>
      </a:folHlink>
    </a:clrScheme>
    <a:fontScheme name="EY_Hando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  <a:custClrLst>
    <a:custClr name="EY Special Use Red">
      <a:srgbClr val="F04C3E"/>
    </a:custClr>
    <a:custClr name="EY Special Use Blue 50%">
      <a:srgbClr val="7FD1D6"/>
    </a:custClr>
    <a:custClr name="EY Special Use Purple">
      <a:srgbClr val="91278F"/>
    </a:custClr>
    <a:custClr name="EY Special Use Purple 50%">
      <a:srgbClr val="C893C7"/>
    </a:custClr>
    <a:custClr name="EY Special Use Green">
      <a:srgbClr val="2C973E"/>
    </a:custClr>
    <a:custClr name="EY Special Use Green 50%">
      <a:srgbClr val="95CB89"/>
    </a:custClr>
    <a:custClr name="EY Yellow 50%">
      <a:srgbClr val="FFF27F"/>
    </a:custClr>
    <a:custClr name="EY Special Use Lilac">
      <a:srgbClr val="AC98DB"/>
    </a:custClr>
    <a:custClr name="EY Special Use Lilac 50%">
      <a:srgbClr val="D8D2E0"/>
    </a:custClr>
    <a:custClr name="EY Link Blue">
      <a:srgbClr val="336699"/>
    </a:custClr>
  </a:custClrLst>
</a:theme>
</file>

<file path=ppt/theme/theme2.xml><?xml version="1.0" encoding="utf-8"?>
<a:theme xmlns:a="http://schemas.openxmlformats.org/drawingml/2006/main" name="EY dark print">
  <a:themeElements>
    <a:clrScheme name="EY dark print">
      <a:dk1>
        <a:srgbClr val="FFFFFF"/>
      </a:dk1>
      <a:lt1>
        <a:srgbClr val="FFFFFF"/>
      </a:lt1>
      <a:dk2>
        <a:srgbClr val="333333"/>
      </a:dk2>
      <a:lt2>
        <a:srgbClr val="FFE600"/>
      </a:lt2>
      <a:accent1>
        <a:srgbClr val="808080"/>
      </a:accent1>
      <a:accent2>
        <a:srgbClr val="FFE600"/>
      </a:accent2>
      <a:accent3>
        <a:srgbClr val="999999"/>
      </a:accent3>
      <a:accent4>
        <a:srgbClr val="F0F0F0"/>
      </a:accent4>
      <a:accent5>
        <a:srgbClr val="00A3AE"/>
      </a:accent5>
      <a:accent6>
        <a:srgbClr val="C0C0C0"/>
      </a:accent6>
      <a:hlink>
        <a:srgbClr val="336699"/>
      </a:hlink>
      <a:folHlink>
        <a:srgbClr val="91278F"/>
      </a:folHlink>
    </a:clrScheme>
    <a:fontScheme name="EY_Hando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  <a:custClrLst>
    <a:custClr name="EY Special Use Red">
      <a:srgbClr val="F04C3E"/>
    </a:custClr>
    <a:custClr name="EY Special Use Blue 50%">
      <a:srgbClr val="7FD1D6"/>
    </a:custClr>
    <a:custClr name="EY Special Use Purple">
      <a:srgbClr val="91278F"/>
    </a:custClr>
    <a:custClr name="EY Special Use Purple 50%">
      <a:srgbClr val="C893C7"/>
    </a:custClr>
    <a:custClr name="EY Special Use Green">
      <a:srgbClr val="2C973E"/>
    </a:custClr>
    <a:custClr name="EY Special Use Green 50%">
      <a:srgbClr val="95CB89"/>
    </a:custClr>
    <a:custClr name="EY Yellow 50%">
      <a:srgbClr val="FFF27F"/>
    </a:custClr>
    <a:custClr name="EY Special Use Lilac">
      <a:srgbClr val="AC98DB"/>
    </a:custClr>
    <a:custClr name="EY Special Use Lilac 50%">
      <a:srgbClr val="D8D2E0"/>
    </a:custClr>
    <a:custClr name="EY Link Blue">
      <a:srgbClr val="336699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92834043943949941FDE6A64B359D2" ma:contentTypeVersion="7" ma:contentTypeDescription="Create a new document." ma:contentTypeScope="" ma:versionID="a30830ad000a5cb5f1d854e4d3acc0ef">
  <xsd:schema xmlns:xsd="http://www.w3.org/2001/XMLSchema" xmlns:xs="http://www.w3.org/2001/XMLSchema" xmlns:p="http://schemas.microsoft.com/office/2006/metadata/properties" xmlns:ns2="78ce6b6e-3f2d-4e2d-a4a5-5e39d1fb7f07" xmlns:ns3="f85aa9c6-9126-4429-ba08-dbe09150c735" targetNamespace="http://schemas.microsoft.com/office/2006/metadata/properties" ma:root="true" ma:fieldsID="e0b2bfeb5c4ae5c4fffda35f615771d6" ns2:_="" ns3:_="">
    <xsd:import namespace="78ce6b6e-3f2d-4e2d-a4a5-5e39d1fb7f07"/>
    <xsd:import namespace="f85aa9c6-9126-4429-ba08-dbe09150c73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ce6b6e-3f2d-4e2d-a4a5-5e39d1fb7f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5aa9c6-9126-4429-ba08-dbe09150c735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5CB712B-A2E4-439A-B74D-BD4536165C8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85CEDB0-1D12-4EC1-8D76-6694A963AD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88C45B4-6603-4A26-BBAE-0B0CE7C6E5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8ce6b6e-3f2d-4e2d-a4a5-5e39d1fb7f07"/>
    <ds:schemaRef ds:uri="f85aa9c6-9126-4429-ba08-dbe09150c73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EY regular presentation 2015 v1</Template>
  <TotalTime>0</TotalTime>
  <Words>851</Words>
  <Application>Microsoft Office PowerPoint</Application>
  <PresentationFormat>On-screen Show (4:3)</PresentationFormat>
  <Paragraphs>96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Arial Narrow</vt:lpstr>
      <vt:lpstr>EYInterstate</vt:lpstr>
      <vt:lpstr>EYInterstate Light</vt:lpstr>
      <vt:lpstr>Wingdings</vt:lpstr>
      <vt:lpstr>EY regular presentation 2015 v1</vt:lpstr>
      <vt:lpstr>EY dark print</vt:lpstr>
      <vt:lpstr>API Automation Basics  Date: 10.03.2023 Presenter: Arunava Mitra Topic: Karate &amp; Rest-Assured Framework (API Automation)</vt:lpstr>
      <vt:lpstr>Topics</vt:lpstr>
      <vt:lpstr>Introduction to API Automation</vt:lpstr>
      <vt:lpstr>Significance of API Automation</vt:lpstr>
      <vt:lpstr>Introduction to Rest-Assured</vt:lpstr>
      <vt:lpstr>Introduction to Karate</vt:lpstr>
      <vt:lpstr>Karate Vs Rest-Assured</vt:lpstr>
      <vt:lpstr>Installation and Initial Setup - RestAssured </vt:lpstr>
      <vt:lpstr>Rest-Assured project Structure</vt:lpstr>
      <vt:lpstr>RestAssured Test Example</vt:lpstr>
      <vt:lpstr>RestAssured Test Example – BDD Way</vt:lpstr>
      <vt:lpstr>Executing Test cases using IDE- RestAssured</vt:lpstr>
      <vt:lpstr>Executing Test cases using CMD -RestAssured</vt:lpstr>
      <vt:lpstr>TestNG Report - RestAssured</vt:lpstr>
      <vt:lpstr>Installation and Initial Setup - Karate </vt:lpstr>
      <vt:lpstr>Karate project Structure</vt:lpstr>
      <vt:lpstr>Karate Test Example</vt:lpstr>
      <vt:lpstr>Executing Test cases using Test Runner Extension - Karate</vt:lpstr>
      <vt:lpstr>Executing Test cases using Runner.java - Karate</vt:lpstr>
      <vt:lpstr>Executing Test cases using CMD - Karate</vt:lpstr>
      <vt:lpstr>Reports - Karate</vt:lpstr>
      <vt:lpstr>Which one to choose?</vt:lpstr>
      <vt:lpstr>Sources: https://www.google.com/ https://stackoverflow.com/ https://www.guru99.com/ https://www.youtube.com/ https://www.slideshare.net https://www.scribd.com/</vt:lpstr>
      <vt:lpstr>Question?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Tonic Over Teams  Date: 27/03/2022 Presenter: Naganand GN Topic: Cypress Framework</dc:title>
  <dc:creator/>
  <cp:keywords/>
  <cp:lastModifiedBy/>
  <cp:revision>2</cp:revision>
  <dcterms:created xsi:type="dcterms:W3CDTF">2016-12-20T04:25:32Z</dcterms:created>
  <dcterms:modified xsi:type="dcterms:W3CDTF">2023-03-09T11:03:39Z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0x0101009092834043943949941FDE6A64B359D2</vt:lpwstr>
  </property>
</Properties>
</file>